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32"/>
  </p:notesMasterIdLst>
  <p:handoutMasterIdLst>
    <p:handoutMasterId r:id="rId33"/>
  </p:handoutMasterIdLst>
  <p:sldIdLst>
    <p:sldId id="256" r:id="rId2"/>
    <p:sldId id="257" r:id="rId3"/>
    <p:sldId id="272" r:id="rId4"/>
    <p:sldId id="273" r:id="rId5"/>
    <p:sldId id="274" r:id="rId6"/>
    <p:sldId id="275" r:id="rId7"/>
    <p:sldId id="278" r:id="rId8"/>
    <p:sldId id="277" r:id="rId9"/>
    <p:sldId id="279" r:id="rId10"/>
    <p:sldId id="276" r:id="rId11"/>
    <p:sldId id="258" r:id="rId12"/>
    <p:sldId id="259" r:id="rId13"/>
    <p:sldId id="260" r:id="rId14"/>
    <p:sldId id="261" r:id="rId15"/>
    <p:sldId id="262" r:id="rId16"/>
    <p:sldId id="263" r:id="rId17"/>
    <p:sldId id="264" r:id="rId18"/>
    <p:sldId id="280" r:id="rId19"/>
    <p:sldId id="281" r:id="rId20"/>
    <p:sldId id="265" r:id="rId21"/>
    <p:sldId id="266" r:id="rId22"/>
    <p:sldId id="268" r:id="rId23"/>
    <p:sldId id="269" r:id="rId24"/>
    <p:sldId id="270" r:id="rId25"/>
    <p:sldId id="267" r:id="rId26"/>
    <p:sldId id="282" r:id="rId27"/>
    <p:sldId id="271" r:id="rId28"/>
    <p:sldId id="283" r:id="rId29"/>
    <p:sldId id="284" r:id="rId30"/>
    <p:sldId id="285" r:id="rId31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ＭＳ Ｐゴシック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ＭＳ Ｐゴシック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" charset="0"/>
        <a:ea typeface="ＭＳ Ｐゴシック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" charset="0"/>
        <a:ea typeface="ＭＳ Ｐゴシック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" charset="0"/>
        <a:ea typeface="ＭＳ Ｐゴシック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00"/>
    <a:srgbClr val="00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632"/>
    <p:restoredTop sz="75442"/>
  </p:normalViewPr>
  <p:slideViewPr>
    <p:cSldViewPr>
      <p:cViewPr varScale="1">
        <p:scale>
          <a:sx n="95" d="100"/>
          <a:sy n="95" d="100"/>
        </p:scale>
        <p:origin x="1264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116" d="100"/>
          <a:sy n="116" d="100"/>
        </p:scale>
        <p:origin x="-2216" y="-11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smtClean="0"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4198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smtClean="0"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4198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4CC8D647-5BA0-414E-814C-F9460EE7842E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63527683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smtClean="0"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1331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noProof="0"/>
              <a:t>Click to edit Master text styles</a:t>
            </a:r>
          </a:p>
          <a:p>
            <a:pPr lvl="1"/>
            <a:r>
              <a:rPr lang="en-GB" altLang="en-US" noProof="0"/>
              <a:t>Second level</a:t>
            </a:r>
          </a:p>
          <a:p>
            <a:pPr lvl="2"/>
            <a:r>
              <a:rPr lang="en-GB" altLang="en-US" noProof="0"/>
              <a:t>Third level</a:t>
            </a:r>
          </a:p>
          <a:p>
            <a:pPr lvl="3"/>
            <a:r>
              <a:rPr lang="en-GB" altLang="en-US" noProof="0"/>
              <a:t>Fourth level</a:t>
            </a:r>
          </a:p>
          <a:p>
            <a:pPr lvl="4"/>
            <a:r>
              <a:rPr lang="en-GB" altLang="en-US" noProof="0"/>
              <a:t>Fifth level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smtClean="0"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083463F6-E67C-6045-BF0A-9F0363CDFDCC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69583697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ＭＳ Ｐゴシック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fld id="{1D5CD8EF-B0AB-814B-A2B0-40E9F70C9462}" type="slidenum">
              <a:rPr lang="en-GB" altLang="en-US" sz="1200"/>
              <a:pPr/>
              <a:t>1</a:t>
            </a:fld>
            <a:endParaRPr lang="en-GB" altLang="en-US" sz="1200"/>
          </a:p>
        </p:txBody>
      </p:sp>
      <p:sp>
        <p:nvSpPr>
          <p:cNvPr id="16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GB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fld id="{7902F39E-D123-9D4F-B323-705631690B78}" type="slidenum">
              <a:rPr lang="en-GB" altLang="en-US" sz="1200"/>
              <a:pPr/>
              <a:t>17</a:t>
            </a:fld>
            <a:endParaRPr lang="en-GB" altLang="en-US" sz="1200"/>
          </a:p>
        </p:txBody>
      </p:sp>
      <p:sp>
        <p:nvSpPr>
          <p:cNvPr id="327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GB" altLang="en-US" dirty="0">
                <a:solidFill>
                  <a:srgbClr val="000000"/>
                </a:solidFill>
              </a:rPr>
              <a:t>• differences can thus be used to estimate divergence times</a:t>
            </a:r>
          </a:p>
          <a:p>
            <a:r>
              <a:rPr lang="en-GB" altLang="en-US" dirty="0">
                <a:solidFill>
                  <a:srgbClr val="000000"/>
                </a:solidFill>
              </a:rPr>
              <a:t>Use molecular clocks for estimating</a:t>
            </a:r>
            <a:r>
              <a:rPr lang="en-GB" altLang="en-US" baseline="0" dirty="0">
                <a:solidFill>
                  <a:srgbClr val="000000"/>
                </a:solidFill>
              </a:rPr>
              <a:t> divergence times at you peril though! I will explain why in the lecture.</a:t>
            </a:r>
            <a:endParaRPr lang="en-GB" altLang="en-US" dirty="0">
              <a:solidFill>
                <a:srgbClr val="000000"/>
              </a:solidFill>
            </a:endParaRPr>
          </a:p>
          <a:p>
            <a:endParaRPr lang="en-GB" altLang="en-US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fld id="{08C94F18-7AEF-614A-9701-B805A69E8C78}" type="slidenum">
              <a:rPr lang="en-GB" altLang="en-US" sz="1200"/>
              <a:pPr/>
              <a:t>20</a:t>
            </a:fld>
            <a:endParaRPr lang="en-GB" altLang="en-US" sz="1200"/>
          </a:p>
        </p:txBody>
      </p:sp>
      <p:sp>
        <p:nvSpPr>
          <p:cNvPr id="34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2672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GB" altLang="en-US">
                <a:solidFill>
                  <a:srgbClr val="000000"/>
                </a:solidFill>
              </a:rPr>
              <a:t>• thus most of the  change occurring has been shifts between forms with equal adaptive ability. Probably because most mutation are deleterious to the protein</a:t>
            </a:r>
            <a:endParaRPr lang="en-GB" altLang="en-US" sz="200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fld id="{5B40A66A-59AC-D343-851C-5791E4DF882B}" type="slidenum">
              <a:rPr lang="en-GB" altLang="en-US" sz="1200"/>
              <a:pPr/>
              <a:t>21</a:t>
            </a:fld>
            <a:endParaRPr lang="en-GB" altLang="en-US" sz="1200"/>
          </a:p>
        </p:txBody>
      </p:sp>
      <p:sp>
        <p:nvSpPr>
          <p:cNvPr id="368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GB" altLang="en-US">
                <a:solidFill>
                  <a:srgbClr val="000000"/>
                </a:solidFill>
              </a:rPr>
              <a:t>• probably because most mutations are neutral</a:t>
            </a:r>
            <a:endParaRPr lang="en-GB" altLang="en-US" sz="200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fld id="{01F8DFAF-42D0-4944-93B6-14240290ABAD}" type="slidenum">
              <a:rPr lang="en-GB" altLang="en-US" sz="1200"/>
              <a:pPr/>
              <a:t>22</a:t>
            </a:fld>
            <a:endParaRPr lang="en-GB" altLang="en-US" sz="1200"/>
          </a:p>
        </p:txBody>
      </p:sp>
      <p:sp>
        <p:nvSpPr>
          <p:cNvPr id="40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GB" sz="3200" b="0" i="0" u="none" strike="noStrike" dirty="0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“regulates protein structure and gene expression through effects on co-translational protein folding, translation efficiency and accuracy, mRNA stability, and transcription. Codon usage regulates the speed of translation elongation, resulting in non-uniform ribosome decoding rates on mRNAs during translation that is adapted to co-translational protein folding process”</a:t>
            </a:r>
          </a:p>
          <a:p>
            <a:endParaRPr lang="en-GB" altLang="en-US" sz="3200" b="0" i="0" u="none" strike="noStrike" dirty="0">
              <a:solidFill>
                <a:srgbClr val="333333"/>
              </a:solidFill>
              <a:effectLst/>
              <a:latin typeface="Georgia" panose="02040502050405020303" pitchFamily="18" charset="0"/>
            </a:endParaRPr>
          </a:p>
          <a:p>
            <a:r>
              <a:rPr lang="en-GB" altLang="en-US" sz="2000" dirty="0">
                <a:solidFill>
                  <a:srgbClr val="000000"/>
                </a:solidFill>
              </a:rPr>
              <a:t>https://</a:t>
            </a:r>
            <a:r>
              <a:rPr lang="en-GB" altLang="en-US" sz="2000" dirty="0" err="1">
                <a:solidFill>
                  <a:srgbClr val="000000"/>
                </a:solidFill>
              </a:rPr>
              <a:t>biosignaling.biomedcentral.com</a:t>
            </a:r>
            <a:r>
              <a:rPr lang="en-GB" altLang="en-US" sz="2000" dirty="0">
                <a:solidFill>
                  <a:srgbClr val="000000"/>
                </a:solidFill>
              </a:rPr>
              <a:t>/articles/10.1186/s12964-020-00642-6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fld id="{ACDF50B2-1AAB-FF44-99AF-2E5842146A93}" type="slidenum">
              <a:rPr lang="en-GB" altLang="en-US" sz="1200"/>
              <a:pPr/>
              <a:t>23</a:t>
            </a:fld>
            <a:endParaRPr lang="en-GB" altLang="en-US" sz="1200"/>
          </a:p>
        </p:txBody>
      </p:sp>
      <p:sp>
        <p:nvSpPr>
          <p:cNvPr id="430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GB" altLang="en-US" dirty="0">
                <a:solidFill>
                  <a:srgbClr val="000000"/>
                </a:solidFill>
              </a:rPr>
              <a:t>• </a:t>
            </a:r>
            <a:r>
              <a:rPr lang="en-GB" altLang="en-US" dirty="0" err="1">
                <a:solidFill>
                  <a:srgbClr val="000000"/>
                </a:solidFill>
              </a:rPr>
              <a:t>dN</a:t>
            </a:r>
            <a:r>
              <a:rPr lang="en-GB" altLang="en-US" dirty="0">
                <a:solidFill>
                  <a:srgbClr val="000000"/>
                </a:solidFill>
              </a:rPr>
              <a:t>= number of non-synonymous changes per non-synonymous site</a:t>
            </a:r>
          </a:p>
          <a:p>
            <a:r>
              <a:rPr lang="en-GB" altLang="en-US" dirty="0">
                <a:solidFill>
                  <a:srgbClr val="000000"/>
                </a:solidFill>
              </a:rPr>
              <a:t>• </a:t>
            </a:r>
            <a:r>
              <a:rPr lang="en-GB" altLang="en-US" dirty="0" err="1">
                <a:solidFill>
                  <a:srgbClr val="000000"/>
                </a:solidFill>
              </a:rPr>
              <a:t>dS</a:t>
            </a:r>
            <a:r>
              <a:rPr lang="en-GB" altLang="en-US" dirty="0">
                <a:solidFill>
                  <a:srgbClr val="000000"/>
                </a:solidFill>
              </a:rPr>
              <a:t>= synonymous changes per synonymous site </a:t>
            </a:r>
          </a:p>
          <a:p>
            <a:r>
              <a:rPr lang="en-GB" altLang="en-US" dirty="0">
                <a:solidFill>
                  <a:srgbClr val="000000"/>
                </a:solidFill>
              </a:rPr>
              <a:t>• the lower the ratio the more constrained the gene</a:t>
            </a:r>
          </a:p>
          <a:p>
            <a:r>
              <a:rPr lang="en-GB" altLang="en-US" dirty="0">
                <a:solidFill>
                  <a:srgbClr val="000000"/>
                </a:solidFill>
              </a:rPr>
              <a:t>• when </a:t>
            </a:r>
            <a:r>
              <a:rPr lang="en-GB" altLang="en-US" dirty="0" err="1">
                <a:solidFill>
                  <a:srgbClr val="000000"/>
                </a:solidFill>
              </a:rPr>
              <a:t>dN</a:t>
            </a:r>
            <a:r>
              <a:rPr lang="en-GB" altLang="en-US" dirty="0">
                <a:solidFill>
                  <a:srgbClr val="000000"/>
                </a:solidFill>
              </a:rPr>
              <a:t>=</a:t>
            </a:r>
            <a:r>
              <a:rPr lang="en-GB" altLang="en-US" dirty="0" err="1">
                <a:solidFill>
                  <a:srgbClr val="000000"/>
                </a:solidFill>
              </a:rPr>
              <a:t>dS</a:t>
            </a:r>
            <a:r>
              <a:rPr lang="en-GB" altLang="en-US" dirty="0">
                <a:solidFill>
                  <a:srgbClr val="000000"/>
                </a:solidFill>
              </a:rPr>
              <a:t> there is no selection operating</a:t>
            </a:r>
          </a:p>
          <a:p>
            <a:endParaRPr lang="en-GB" altLang="en-US" dirty="0"/>
          </a:p>
          <a:p>
            <a:r>
              <a:rPr lang="en-GB" altLang="en-US" dirty="0"/>
              <a:t>What</a:t>
            </a:r>
            <a:r>
              <a:rPr lang="en-GB" altLang="en-US" baseline="0" dirty="0"/>
              <a:t> has been happening when the </a:t>
            </a:r>
            <a:r>
              <a:rPr lang="en-GB" altLang="en-US" baseline="0" dirty="0" err="1"/>
              <a:t>dN</a:t>
            </a:r>
            <a:r>
              <a:rPr lang="en-GB" altLang="en-US" baseline="0" dirty="0"/>
              <a:t>/</a:t>
            </a:r>
            <a:r>
              <a:rPr lang="en-GB" altLang="en-US" baseline="0" dirty="0" err="1"/>
              <a:t>dS</a:t>
            </a:r>
            <a:r>
              <a:rPr lang="en-GB" altLang="en-US" baseline="0" dirty="0"/>
              <a:t> ratio is greater than 1?</a:t>
            </a:r>
            <a:endParaRPr lang="en-GB" altLang="en-US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fld id="{1D7D0A1A-0A27-1A4E-B86C-28302246F062}" type="slidenum">
              <a:rPr lang="en-GB" altLang="en-US" sz="1200"/>
              <a:pPr/>
              <a:t>24</a:t>
            </a:fld>
            <a:endParaRPr lang="en-GB" altLang="en-US" sz="1200"/>
          </a:p>
        </p:txBody>
      </p:sp>
      <p:sp>
        <p:nvSpPr>
          <p:cNvPr id="450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GB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fld id="{B9B40DBC-4FA6-BD45-9207-4D2649D4721A}" type="slidenum">
              <a:rPr lang="en-GB" altLang="en-US" sz="1200"/>
              <a:pPr/>
              <a:t>25</a:t>
            </a:fld>
            <a:endParaRPr lang="en-GB" altLang="en-US" sz="1200"/>
          </a:p>
        </p:txBody>
      </p:sp>
      <p:sp>
        <p:nvSpPr>
          <p:cNvPr id="389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GB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fld id="{4077512C-5F73-CB4B-8D2E-59367880A5DD}" type="slidenum">
              <a:rPr lang="en-GB" altLang="en-US" sz="1200"/>
              <a:pPr/>
              <a:t>27</a:t>
            </a:fld>
            <a:endParaRPr lang="en-GB" altLang="en-US" sz="1200"/>
          </a:p>
        </p:txBody>
      </p:sp>
      <p:sp>
        <p:nvSpPr>
          <p:cNvPr id="47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GB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altLang="en-US" dirty="0">
                <a:solidFill>
                  <a:srgbClr val="000000"/>
                </a:solidFill>
              </a:rPr>
              <a:t>• </a:t>
            </a:r>
            <a:r>
              <a:rPr lang="en-GB" altLang="en-US" dirty="0" err="1">
                <a:solidFill>
                  <a:srgbClr val="000000"/>
                </a:solidFill>
              </a:rPr>
              <a:t>dN</a:t>
            </a:r>
            <a:r>
              <a:rPr lang="en-GB" altLang="en-US" dirty="0">
                <a:solidFill>
                  <a:srgbClr val="000000"/>
                </a:solidFill>
              </a:rPr>
              <a:t>= number of non-synonymous changes per non-synonymous site</a:t>
            </a:r>
          </a:p>
          <a:p>
            <a:r>
              <a:rPr lang="en-GB" altLang="en-US" dirty="0">
                <a:solidFill>
                  <a:srgbClr val="000000"/>
                </a:solidFill>
              </a:rPr>
              <a:t>• </a:t>
            </a:r>
            <a:r>
              <a:rPr lang="en-GB" altLang="en-US" dirty="0" err="1">
                <a:solidFill>
                  <a:srgbClr val="000000"/>
                </a:solidFill>
              </a:rPr>
              <a:t>dS</a:t>
            </a:r>
            <a:r>
              <a:rPr lang="en-GB" altLang="en-US" dirty="0">
                <a:solidFill>
                  <a:srgbClr val="000000"/>
                </a:solidFill>
              </a:rPr>
              <a:t>= synonymous changes per synonymous site </a:t>
            </a:r>
          </a:p>
          <a:p>
            <a:r>
              <a:rPr lang="en-GB" altLang="en-US" dirty="0">
                <a:solidFill>
                  <a:srgbClr val="000000"/>
                </a:solidFill>
              </a:rPr>
              <a:t>• the lower the ratio the more constrained the gene</a:t>
            </a:r>
          </a:p>
          <a:p>
            <a:r>
              <a:rPr lang="en-GB" altLang="en-US" dirty="0">
                <a:solidFill>
                  <a:srgbClr val="000000"/>
                </a:solidFill>
              </a:rPr>
              <a:t>• when </a:t>
            </a:r>
            <a:r>
              <a:rPr lang="en-GB" altLang="en-US" dirty="0" err="1">
                <a:solidFill>
                  <a:srgbClr val="000000"/>
                </a:solidFill>
              </a:rPr>
              <a:t>dN</a:t>
            </a:r>
            <a:r>
              <a:rPr lang="en-GB" altLang="en-US" dirty="0">
                <a:solidFill>
                  <a:srgbClr val="000000"/>
                </a:solidFill>
              </a:rPr>
              <a:t>=</a:t>
            </a:r>
            <a:r>
              <a:rPr lang="en-GB" altLang="en-US" dirty="0" err="1">
                <a:solidFill>
                  <a:srgbClr val="000000"/>
                </a:solidFill>
              </a:rPr>
              <a:t>dS</a:t>
            </a:r>
            <a:r>
              <a:rPr lang="en-GB" altLang="en-US" dirty="0">
                <a:solidFill>
                  <a:srgbClr val="000000"/>
                </a:solidFill>
              </a:rPr>
              <a:t> there is no selection operating</a:t>
            </a:r>
          </a:p>
          <a:p>
            <a:endParaRPr lang="en-GB" altLang="en-US" dirty="0"/>
          </a:p>
          <a:p>
            <a:r>
              <a:rPr lang="en-GB" altLang="en-US" dirty="0"/>
              <a:t>What</a:t>
            </a:r>
            <a:r>
              <a:rPr lang="en-GB" altLang="en-US" baseline="0" dirty="0"/>
              <a:t> has been happening when the </a:t>
            </a:r>
            <a:r>
              <a:rPr lang="en-GB" altLang="en-US" baseline="0" dirty="0" err="1"/>
              <a:t>dN</a:t>
            </a:r>
            <a:r>
              <a:rPr lang="en-GB" altLang="en-US" baseline="0" dirty="0"/>
              <a:t>/</a:t>
            </a:r>
            <a:r>
              <a:rPr lang="en-GB" altLang="en-US" baseline="0" dirty="0" err="1"/>
              <a:t>dS</a:t>
            </a:r>
            <a:r>
              <a:rPr lang="en-GB" altLang="en-US" baseline="0" dirty="0"/>
              <a:t> ratio is greater than 1?</a:t>
            </a:r>
            <a:endParaRPr lang="en-GB" alt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83463F6-E67C-6045-BF0A-9F0363CDFDCC}" type="slidenum">
              <a:rPr lang="en-GB" altLang="en-US" smtClean="0"/>
              <a:pPr>
                <a:defRPr/>
              </a:pPr>
              <a:t>28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53049820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fld id="{1D7D0A1A-0A27-1A4E-B86C-28302246F062}" type="slidenum">
              <a:rPr lang="en-GB" altLang="en-US" sz="1200"/>
              <a:pPr/>
              <a:t>29</a:t>
            </a:fld>
            <a:endParaRPr lang="en-GB" altLang="en-US" sz="1200"/>
          </a:p>
        </p:txBody>
      </p:sp>
      <p:sp>
        <p:nvSpPr>
          <p:cNvPr id="450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GB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fld id="{51D3BF61-CB41-774E-9F0D-E3213E4EC17B}" type="slidenum">
              <a:rPr lang="en-GB" altLang="en-US" sz="1200"/>
              <a:pPr/>
              <a:t>2</a:t>
            </a:fld>
            <a:endParaRPr lang="en-GB" altLang="en-US" sz="1200"/>
          </a:p>
        </p:txBody>
      </p:sp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GB" alt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altLang="en-US" dirty="0">
                <a:solidFill>
                  <a:srgbClr val="000000"/>
                </a:solidFill>
              </a:rPr>
              <a:t>• nucleotide sequences undergo mutation chiefly as the result of misincorporation by polymerases</a:t>
            </a:r>
          </a:p>
          <a:p>
            <a:r>
              <a:rPr lang="en-GB" altLang="en-US" dirty="0">
                <a:solidFill>
                  <a:srgbClr val="000000"/>
                </a:solidFill>
              </a:rPr>
              <a:t>• they can also be influenced by metabolic rates and DNA damage</a:t>
            </a:r>
          </a:p>
          <a:p>
            <a:r>
              <a:rPr lang="en-GB" altLang="en-US" dirty="0">
                <a:solidFill>
                  <a:srgbClr val="000000"/>
                </a:solidFill>
              </a:rPr>
              <a:t>• some RNA viral polymerases have misincorporation levels as high as 1/1000bp (no proofreading activity)</a:t>
            </a:r>
          </a:p>
          <a:p>
            <a:r>
              <a:rPr lang="en-GB" altLang="en-US" dirty="0">
                <a:solidFill>
                  <a:srgbClr val="000000"/>
                </a:solidFill>
              </a:rPr>
              <a:t>• generally however mutation rates per generation are very low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83463F6-E67C-6045-BF0A-9F0363CDFDCC}" type="slidenum">
              <a:rPr lang="en-GB" altLang="en-US" smtClean="0"/>
              <a:pPr>
                <a:defRPr/>
              </a:pPr>
              <a:t>3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42739202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fld id="{CA744E0C-D9EB-3844-9D62-949A2F43B525}" type="slidenum">
              <a:rPr lang="en-GB" altLang="en-US" sz="1200"/>
              <a:pPr/>
              <a:t>11</a:t>
            </a:fld>
            <a:endParaRPr lang="en-GB" altLang="en-US" sz="1200"/>
          </a:p>
        </p:txBody>
      </p:sp>
      <p:sp>
        <p:nvSpPr>
          <p:cNvPr id="20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GB" altLang="en-US" dirty="0">
                <a:solidFill>
                  <a:srgbClr val="000000"/>
                </a:solidFill>
              </a:rPr>
              <a:t>• nucleotide sequences undergo mutation chiefly as the result of misincorporation by polymerases</a:t>
            </a:r>
          </a:p>
          <a:p>
            <a:r>
              <a:rPr lang="en-GB" altLang="en-US" dirty="0">
                <a:solidFill>
                  <a:srgbClr val="000000"/>
                </a:solidFill>
              </a:rPr>
              <a:t>• they can also be influenced by metabolic rates and DNA damage</a:t>
            </a:r>
          </a:p>
          <a:p>
            <a:r>
              <a:rPr lang="en-GB" altLang="en-US" dirty="0">
                <a:solidFill>
                  <a:srgbClr val="000000"/>
                </a:solidFill>
              </a:rPr>
              <a:t>• some RNA viral polymerases have misincorporation levels as high as 1/1000bp (no proofreading activity)</a:t>
            </a:r>
          </a:p>
          <a:p>
            <a:r>
              <a:rPr lang="en-GB" altLang="en-US" dirty="0">
                <a:solidFill>
                  <a:srgbClr val="000000"/>
                </a:solidFill>
              </a:rPr>
              <a:t>• generally however mutation rates per generation are very low</a:t>
            </a:r>
          </a:p>
          <a:p>
            <a:endParaRPr lang="en-GB" alt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fld id="{763D8B27-9A12-8249-AA37-1C530093B8B9}" type="slidenum">
              <a:rPr lang="en-GB" altLang="en-US" sz="1200"/>
              <a:pPr/>
              <a:t>12</a:t>
            </a:fld>
            <a:endParaRPr lang="en-GB" altLang="en-US" sz="12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GB" altLang="en-US" dirty="0">
                <a:solidFill>
                  <a:srgbClr val="000000"/>
                </a:solidFill>
              </a:rPr>
              <a:t>• point mutations can be divided into transitions (purine to purine, A-G) or pyrimidine to pyrimidine (C-T)</a:t>
            </a:r>
          </a:p>
          <a:p>
            <a:r>
              <a:rPr lang="en-GB" altLang="en-US" dirty="0">
                <a:solidFill>
                  <a:srgbClr val="000000"/>
                </a:solidFill>
              </a:rPr>
              <a:t>• all other mutations (</a:t>
            </a:r>
            <a:r>
              <a:rPr lang="en-GB" altLang="en-US" dirty="0" err="1">
                <a:solidFill>
                  <a:srgbClr val="000000"/>
                </a:solidFill>
              </a:rPr>
              <a:t>eg</a:t>
            </a:r>
            <a:r>
              <a:rPr lang="en-GB" altLang="en-US" dirty="0">
                <a:solidFill>
                  <a:srgbClr val="000000"/>
                </a:solidFill>
              </a:rPr>
              <a:t> C-G) are </a:t>
            </a:r>
            <a:r>
              <a:rPr lang="en-GB" altLang="en-US" dirty="0" err="1">
                <a:solidFill>
                  <a:srgbClr val="000000"/>
                </a:solidFill>
              </a:rPr>
              <a:t>transversions</a:t>
            </a:r>
            <a:r>
              <a:rPr lang="en-GB" altLang="en-US" dirty="0">
                <a:solidFill>
                  <a:srgbClr val="000000"/>
                </a:solidFill>
              </a:rPr>
              <a:t>)</a:t>
            </a:r>
          </a:p>
          <a:p>
            <a:r>
              <a:rPr lang="en-GB" altLang="en-US" dirty="0">
                <a:solidFill>
                  <a:srgbClr val="000000"/>
                </a:solidFill>
              </a:rPr>
              <a:t>• synonymous substitutions are silent, non-synonymous substitutions change the amino acid</a:t>
            </a:r>
          </a:p>
          <a:p>
            <a:r>
              <a:rPr lang="en-GB" altLang="en-US" dirty="0">
                <a:solidFill>
                  <a:srgbClr val="000000"/>
                </a:solidFill>
              </a:rPr>
              <a:t>• other changes involve insertions or deletions (see</a:t>
            </a:r>
            <a:r>
              <a:rPr lang="en-GB" altLang="en-US" baseline="0" dirty="0">
                <a:solidFill>
                  <a:srgbClr val="000000"/>
                </a:solidFill>
              </a:rPr>
              <a:t> AF’s lectures for more details including mechanisms)</a:t>
            </a:r>
            <a:endParaRPr lang="en-GB" altLang="en-US" dirty="0">
              <a:solidFill>
                <a:srgbClr val="000000"/>
              </a:solidFill>
            </a:endParaRPr>
          </a:p>
          <a:p>
            <a:endParaRPr lang="en-GB" alt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fld id="{38CCDABD-1C97-D34D-808E-BCDFF5732013}" type="slidenum">
              <a:rPr lang="en-GB" altLang="en-US" sz="1200"/>
              <a:pPr/>
              <a:t>13</a:t>
            </a:fld>
            <a:endParaRPr lang="en-GB" altLang="en-US" sz="1200"/>
          </a:p>
        </p:txBody>
      </p:sp>
      <p:sp>
        <p:nvSpPr>
          <p:cNvPr id="24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GB" altLang="en-US">
                <a:solidFill>
                  <a:srgbClr val="000000"/>
                </a:solidFill>
              </a:rPr>
              <a:t>• in protein coding genes transitions evolve up to 10 fold faster than transversions</a:t>
            </a:r>
          </a:p>
          <a:p>
            <a:r>
              <a:rPr lang="en-GB" altLang="en-US">
                <a:solidFill>
                  <a:srgbClr val="000000"/>
                </a:solidFill>
              </a:rPr>
              <a:t>• thus transitions become ‘saturated’ before transversions</a:t>
            </a:r>
          </a:p>
          <a:p>
            <a:endParaRPr lang="en-GB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fld id="{A93595A3-EF5F-474F-9E7B-94D3383A1589}" type="slidenum">
              <a:rPr lang="en-GB" altLang="en-US" sz="1200"/>
              <a:pPr/>
              <a:t>14</a:t>
            </a:fld>
            <a:endParaRPr lang="en-GB" altLang="en-US" sz="1200"/>
          </a:p>
        </p:txBody>
      </p:sp>
      <p:sp>
        <p:nvSpPr>
          <p:cNvPr id="26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GB" altLang="en-US">
                <a:solidFill>
                  <a:srgbClr val="000000"/>
                </a:solidFill>
              </a:rPr>
              <a:t>• often when looking at changes in gene sequences over time the actual number of changes is less than direct comparison of the sequences suggests</a:t>
            </a:r>
          </a:p>
          <a:p>
            <a:r>
              <a:rPr lang="en-GB" altLang="en-US">
                <a:solidFill>
                  <a:srgbClr val="000000"/>
                </a:solidFill>
              </a:rPr>
              <a:t>• this is due to multiple and other types of substitution</a:t>
            </a:r>
          </a:p>
          <a:p>
            <a:r>
              <a:rPr lang="en-GB" altLang="en-US">
                <a:solidFill>
                  <a:srgbClr val="000000"/>
                </a:solidFill>
              </a:rPr>
              <a:t>• this can have severe consequences when trying to understand dates of origin of genes or rates of evolution</a:t>
            </a:r>
          </a:p>
          <a:p>
            <a:endParaRPr lang="en-GB" altLang="en-US">
              <a:solidFill>
                <a:srgbClr val="000000"/>
              </a:solidFill>
            </a:endParaRPr>
          </a:p>
          <a:p>
            <a:endParaRPr lang="en-GB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fld id="{9CC04128-4917-E04A-AD25-1179DFA8BBA5}" type="slidenum">
              <a:rPr lang="en-GB" altLang="en-US" sz="1200"/>
              <a:pPr/>
              <a:t>15</a:t>
            </a:fld>
            <a:endParaRPr lang="en-GB" altLang="en-US" sz="1200"/>
          </a:p>
        </p:txBody>
      </p:sp>
      <p:sp>
        <p:nvSpPr>
          <p:cNvPr id="28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GB" altLang="en-US">
                <a:solidFill>
                  <a:srgbClr val="000000"/>
                </a:solidFill>
              </a:rPr>
              <a:t>• however, when sequence divergence between genes is low the actual number of substitutions is close to the observed number</a:t>
            </a:r>
          </a:p>
          <a:p>
            <a:endParaRPr lang="en-GB" altLang="en-US">
              <a:solidFill>
                <a:srgbClr val="000000"/>
              </a:solidFill>
            </a:endParaRPr>
          </a:p>
          <a:p>
            <a:endParaRPr lang="en-GB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fld id="{36BD3F9E-E58B-DE45-BDF4-969C230B7BEF}" type="slidenum">
              <a:rPr lang="en-GB" altLang="en-US" sz="1200"/>
              <a:pPr/>
              <a:t>16</a:t>
            </a:fld>
            <a:endParaRPr lang="en-GB" altLang="en-US" sz="1200"/>
          </a:p>
        </p:txBody>
      </p:sp>
      <p:sp>
        <p:nvSpPr>
          <p:cNvPr id="307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GB" altLang="en-US">
                <a:solidFill>
                  <a:srgbClr val="000000"/>
                </a:solidFill>
              </a:rPr>
              <a:t>• we can use the Jukes-Cantor 1 parameter model or the Kimura’s 2 parameter model (weights transitions and transversions differently)</a:t>
            </a:r>
          </a:p>
          <a:p>
            <a:r>
              <a:rPr lang="en-GB" altLang="en-US">
                <a:solidFill>
                  <a:srgbClr val="000000"/>
                </a:solidFill>
              </a:rPr>
              <a:t>• Jukes-Cantor: d(distance)=-3/4ln(1-4/3p) where p is the proportion of nucleotide differences</a:t>
            </a:r>
          </a:p>
          <a:p>
            <a:r>
              <a:rPr lang="en-GB" altLang="en-US">
                <a:solidFill>
                  <a:srgbClr val="000000"/>
                </a:solidFill>
              </a:rPr>
              <a:t>• Kimura: d=1/2ln(1-2P-Q)+1/4(1/[1-2Q]) where P and Q are proportional differences due to transitions and transversions respectively</a:t>
            </a:r>
          </a:p>
          <a:p>
            <a:endParaRPr lang="en-GB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6741183-7564-7A4A-903B-3B8AEB51ACD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548209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740B3EA-95C2-BD4D-9837-8514CD572B0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13616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C5BB8F2-3DD5-444A-96A9-BF3C91D2B7F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04372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EF7D86F-0CD0-9B4A-8552-4B0A064F9C3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93687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3248E5B-73BD-E544-9FA2-A3C2AA3BB1A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020331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1F381B6-5FFD-2747-BF43-F6715B26737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86929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69D8F8C-8673-C549-B941-801D0701332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610436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101A756-63A0-2C49-A63C-1EC1A047131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279044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2A653FD-81D3-0F42-8666-28631C9F447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30166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8F911DA-9467-0245-AD26-FE2F11C1DBD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768673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89452D0-D2E3-A44D-A324-7780C53A07D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75239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smtClean="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smtClean="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smtClean="0"/>
            </a:lvl1pPr>
          </a:lstStyle>
          <a:p>
            <a:pPr>
              <a:defRPr/>
            </a:pPr>
            <a:fld id="{21D30C19-89A8-2C4A-B86A-9CAC18C5ED6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charset="0"/>
          <a:ea typeface="ＭＳ Ｐゴシック" charset="-128"/>
          <a:cs typeface="ＭＳ Ｐゴシック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charset="0"/>
          <a:ea typeface="ＭＳ Ｐゴシック" charset="-128"/>
          <a:cs typeface="ＭＳ Ｐゴシック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charset="0"/>
          <a:ea typeface="ＭＳ Ｐゴシック" charset="-128"/>
          <a:cs typeface="ＭＳ Ｐゴシック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charset="0"/>
          <a:ea typeface="ＭＳ Ｐゴシック" charset="-128"/>
          <a:cs typeface="ＭＳ Ｐゴシック" charset="-128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w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w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w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w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w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w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2"/>
          <p:cNvSpPr>
            <a:spLocks noChangeArrowheads="1"/>
          </p:cNvSpPr>
          <p:nvPr/>
        </p:nvSpPr>
        <p:spPr bwMode="auto">
          <a:xfrm>
            <a:off x="762000" y="685800"/>
            <a:ext cx="7827784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GB" altLang="en-US" sz="3600" dirty="0">
                <a:solidFill>
                  <a:srgbClr val="FF3300"/>
                </a:solidFill>
                <a:latin typeface="Arial" charset="0"/>
              </a:rPr>
              <a:t>Change in gene sequences over time</a:t>
            </a:r>
          </a:p>
          <a:p>
            <a:endParaRPr lang="en-GB" altLang="en-US" sz="3600" dirty="0">
              <a:solidFill>
                <a:srgbClr val="FF3300"/>
              </a:solidFill>
              <a:latin typeface="Arial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D9FDFC-185E-801D-C302-B017471A0F4C}"/>
              </a:ext>
            </a:extLst>
          </p:cNvPr>
          <p:cNvSpPr txBox="1"/>
          <p:nvPr/>
        </p:nvSpPr>
        <p:spPr>
          <a:xfrm>
            <a:off x="1075492" y="1700808"/>
            <a:ext cx="72008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altLang="en-US" sz="2400" dirty="0">
                <a:solidFill>
                  <a:srgbClr val="000000"/>
                </a:solidFill>
                <a:latin typeface="Arial" charset="0"/>
              </a:rPr>
              <a:t>Learning objectives:</a:t>
            </a:r>
          </a:p>
          <a:p>
            <a:endParaRPr lang="en-GB" altLang="en-US" sz="2400" dirty="0">
              <a:solidFill>
                <a:srgbClr val="000000"/>
              </a:solidFill>
              <a:latin typeface="Arial" charset="0"/>
            </a:endParaRPr>
          </a:p>
          <a:p>
            <a:r>
              <a:rPr lang="en-GB" altLang="en-US" sz="2400" dirty="0">
                <a:solidFill>
                  <a:srgbClr val="000000"/>
                </a:solidFill>
                <a:latin typeface="Arial" charset="0"/>
              </a:rPr>
              <a:t>• understand the types of mutations that occur in organisms and variation in the rates of genome evolution </a:t>
            </a:r>
          </a:p>
          <a:p>
            <a:r>
              <a:rPr lang="en-GB" altLang="en-US" sz="2400" dirty="0">
                <a:solidFill>
                  <a:srgbClr val="000000"/>
                </a:solidFill>
                <a:latin typeface="Arial" charset="0"/>
              </a:rPr>
              <a:t>•</a:t>
            </a:r>
            <a:r>
              <a:rPr lang="en-GB" altLang="en-US" dirty="0">
                <a:solidFill>
                  <a:srgbClr val="000000"/>
                </a:solidFill>
                <a:latin typeface="Arial" charset="0"/>
              </a:rPr>
              <a:t> understand how sequence divergence is measured</a:t>
            </a:r>
          </a:p>
          <a:p>
            <a:r>
              <a:rPr lang="en-GB" altLang="en-US" sz="2400" dirty="0">
                <a:solidFill>
                  <a:srgbClr val="000000"/>
                </a:solidFill>
                <a:latin typeface="Arial" charset="0"/>
              </a:rPr>
              <a:t>• understand sequence constraint variation between genes and how this can be measured</a:t>
            </a:r>
          </a:p>
          <a:p>
            <a:endParaRPr lang="en-GB" altLang="en-US" sz="2400" dirty="0">
              <a:solidFill>
                <a:srgbClr val="000000"/>
              </a:solidFill>
              <a:latin typeface="Arial" charset="0"/>
            </a:endParaRPr>
          </a:p>
          <a:p>
            <a:endParaRPr lang="en-GB" altLang="en-US" sz="24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3E218B2-0EA6-38A3-D8AF-697408C8F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A653FD-81D3-0F42-8666-28631C9F4478}" type="slidenum">
              <a:rPr lang="en-US" altLang="en-US" smtClean="0"/>
              <a:pPr>
                <a:defRPr/>
              </a:pPr>
              <a:t>1</a:t>
            </a:fld>
            <a:endParaRPr lang="en-US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51A019-0645-C31D-D129-D9E4A0F91A8A}"/>
              </a:ext>
            </a:extLst>
          </p:cNvPr>
          <p:cNvSpPr txBox="1"/>
          <p:nvPr/>
        </p:nvSpPr>
        <p:spPr>
          <a:xfrm>
            <a:off x="2555776" y="448965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altLang="en-US" sz="2400" dirty="0">
                <a:solidFill>
                  <a:srgbClr val="000000"/>
                </a:solidFill>
                <a:latin typeface="Arial" charset="0"/>
              </a:rPr>
              <a:t>• spontaneous depurination </a:t>
            </a:r>
            <a:endParaRPr lang="en-US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1EB51E06-B7A2-52AB-42E4-E9B5A2E464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0224" y="1484784"/>
            <a:ext cx="3990975" cy="2625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C598FB0-0968-A674-7F66-070476CA9C94}"/>
              </a:ext>
            </a:extLst>
          </p:cNvPr>
          <p:cNvSpPr txBox="1"/>
          <p:nvPr/>
        </p:nvSpPr>
        <p:spPr>
          <a:xfrm>
            <a:off x="1151620" y="4470043"/>
            <a:ext cx="684076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altLang="en-US" sz="2400" dirty="0">
                <a:solidFill>
                  <a:srgbClr val="000000"/>
                </a:solidFill>
                <a:latin typeface="Arial" charset="0"/>
              </a:rPr>
              <a:t>• can also result in a T:A bond after repair</a:t>
            </a:r>
          </a:p>
          <a:p>
            <a:r>
              <a:rPr lang="en-GB" altLang="en-US" sz="2400" dirty="0">
                <a:solidFill>
                  <a:srgbClr val="000000"/>
                </a:solidFill>
                <a:latin typeface="Arial" charset="0"/>
              </a:rPr>
              <a:t>• depurination rates can be 10s to 100s per hour in mammalian cells </a:t>
            </a:r>
          </a:p>
          <a:p>
            <a:r>
              <a:rPr lang="en-GB" altLang="en-US" sz="2400" dirty="0">
                <a:solidFill>
                  <a:srgbClr val="000000"/>
                </a:solidFill>
                <a:latin typeface="Arial" charset="0"/>
              </a:rPr>
              <a:t>• rates can be elevated by other factors such as UV or mutagens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9F7029D-0411-D8F4-EA9B-6C326ADDA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A653FD-81D3-0F42-8666-28631C9F4478}" type="slidenum">
              <a:rPr lang="en-US" altLang="en-US" smtClean="0"/>
              <a:pPr>
                <a:defRPr/>
              </a:pPr>
              <a:t>10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102560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2"/>
          <p:cNvSpPr>
            <a:spLocks noChangeArrowheads="1"/>
          </p:cNvSpPr>
          <p:nvPr/>
        </p:nvSpPr>
        <p:spPr bwMode="auto">
          <a:xfrm>
            <a:off x="1043608" y="360040"/>
            <a:ext cx="68135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GB" altLang="en-US" sz="3600">
                <a:solidFill>
                  <a:srgbClr val="FF3300"/>
                </a:solidFill>
                <a:latin typeface="Arial" charset="0"/>
              </a:rPr>
              <a:t>Change in nucleotide sequences</a:t>
            </a:r>
            <a:endParaRPr lang="en-GB" altLang="en-US">
              <a:solidFill>
                <a:srgbClr val="000000"/>
              </a:solidFill>
            </a:endParaRPr>
          </a:p>
        </p:txBody>
      </p:sp>
      <p:sp>
        <p:nvSpPr>
          <p:cNvPr id="19458" name="Rectangle 3"/>
          <p:cNvSpPr>
            <a:spLocks noChangeArrowheads="1"/>
          </p:cNvSpPr>
          <p:nvPr/>
        </p:nvSpPr>
        <p:spPr bwMode="auto">
          <a:xfrm>
            <a:off x="6194848" y="2060848"/>
            <a:ext cx="269763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GB" altLang="en-US" sz="2800" dirty="0">
                <a:solidFill>
                  <a:srgbClr val="000000"/>
                </a:solidFill>
                <a:latin typeface="Arial" charset="0"/>
              </a:rPr>
              <a:t>• mutation rates</a:t>
            </a:r>
            <a:endParaRPr lang="en-GB" altLang="en-US" dirty="0">
              <a:solidFill>
                <a:srgbClr val="000000"/>
              </a:solidFill>
            </a:endParaRPr>
          </a:p>
        </p:txBody>
      </p:sp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C080EDF1-4BBA-8E43-9DEC-F33F3F4D58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868" y="1628800"/>
            <a:ext cx="5636952" cy="486916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4BAD3B-793E-6364-4AEA-F400B4015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A653FD-81D3-0F42-8666-28631C9F4478}" type="slidenum">
              <a:rPr lang="en-US" altLang="en-US" smtClean="0"/>
              <a:pPr>
                <a:defRPr/>
              </a:pPr>
              <a:t>11</a:t>
            </a:fld>
            <a:endParaRPr lang="en-US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ChangeArrowheads="1"/>
          </p:cNvSpPr>
          <p:nvPr/>
        </p:nvSpPr>
        <p:spPr bwMode="auto">
          <a:xfrm>
            <a:off x="2971800" y="690563"/>
            <a:ext cx="31178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GB" altLang="en-US" sz="2800">
                <a:solidFill>
                  <a:srgbClr val="000000"/>
                </a:solidFill>
                <a:latin typeface="Arial" charset="0"/>
              </a:rPr>
              <a:t>• types of mutation</a:t>
            </a:r>
            <a:endParaRPr lang="en-GB" altLang="en-US">
              <a:solidFill>
                <a:srgbClr val="000000"/>
              </a:solidFill>
            </a:endParaRP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49CA5EE2-D2A8-C942-9F2C-8FA21FD30F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2044" y="1484784"/>
            <a:ext cx="4537361" cy="486916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C5C3659-73D4-A463-6F20-507C536E2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A653FD-81D3-0F42-8666-28631C9F4478}" type="slidenum">
              <a:rPr lang="en-US" altLang="en-US" smtClean="0"/>
              <a:pPr>
                <a:defRPr/>
              </a:pPr>
              <a:t>12</a:t>
            </a:fld>
            <a:endParaRPr lang="en-US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2"/>
          <p:cNvSpPr>
            <a:spLocks noChangeArrowheads="1"/>
          </p:cNvSpPr>
          <p:nvPr/>
        </p:nvSpPr>
        <p:spPr bwMode="auto">
          <a:xfrm>
            <a:off x="1219200" y="914400"/>
            <a:ext cx="7396163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GB" altLang="en-US" sz="2800">
                <a:solidFill>
                  <a:srgbClr val="000000"/>
                </a:solidFill>
                <a:latin typeface="Arial" charset="0"/>
              </a:rPr>
              <a:t>• transition versus transversion mutation rates</a:t>
            </a:r>
            <a:endParaRPr lang="en-GB" altLang="en-US">
              <a:solidFill>
                <a:srgbClr val="000000"/>
              </a:solidFill>
            </a:endParaRPr>
          </a:p>
        </p:txBody>
      </p:sp>
      <p:pic>
        <p:nvPicPr>
          <p:cNvPr id="2355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1600200"/>
            <a:ext cx="4800600" cy="3902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5" name="Rectangle 4"/>
          <p:cNvSpPr>
            <a:spLocks noChangeArrowheads="1"/>
          </p:cNvSpPr>
          <p:nvPr/>
        </p:nvSpPr>
        <p:spPr bwMode="auto">
          <a:xfrm>
            <a:off x="1600200" y="5638800"/>
            <a:ext cx="6164263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GB" altLang="en-US" sz="2800">
                <a:solidFill>
                  <a:srgbClr val="000000"/>
                </a:solidFill>
                <a:latin typeface="Arial" charset="0"/>
              </a:rPr>
              <a:t>bovid COII gene divergence over time</a:t>
            </a:r>
            <a:endParaRPr lang="en-GB" altLang="en-US" sz="2000">
              <a:solidFill>
                <a:srgbClr val="000000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B7A19CC-4E03-AC8C-6F4E-79D0BBE9E3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A653FD-81D3-0F42-8666-28631C9F4478}" type="slidenum">
              <a:rPr lang="en-US" altLang="en-US" smtClean="0"/>
              <a:pPr>
                <a:defRPr/>
              </a:pPr>
              <a:t>13</a:t>
            </a:fld>
            <a:endParaRPr lang="en-US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Rectangle 2"/>
          <p:cNvSpPr>
            <a:spLocks noChangeArrowheads="1"/>
          </p:cNvSpPr>
          <p:nvPr/>
        </p:nvSpPr>
        <p:spPr bwMode="auto">
          <a:xfrm>
            <a:off x="1259632" y="329834"/>
            <a:ext cx="67881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GB" altLang="en-US" sz="3600" dirty="0">
                <a:solidFill>
                  <a:srgbClr val="FF3300"/>
                </a:solidFill>
                <a:latin typeface="Arial" charset="0"/>
              </a:rPr>
              <a:t>Measuring sequence divergence</a:t>
            </a:r>
            <a:endParaRPr lang="en-GB" altLang="en-US" dirty="0">
              <a:solidFill>
                <a:srgbClr val="00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883337-1332-2041-92D6-3AC99A6F32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532" y="1412776"/>
            <a:ext cx="7264350" cy="433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5CD34A3-FEC5-DD2F-CA0E-54F9CDEF87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A653FD-81D3-0F42-8666-28631C9F4478}" type="slidenum">
              <a:rPr lang="en-US" altLang="en-US" smtClean="0"/>
              <a:pPr>
                <a:defRPr/>
              </a:pPr>
              <a:t>14</a:t>
            </a:fld>
            <a:endParaRPr lang="en-US" alt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4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219200"/>
            <a:ext cx="6172200" cy="5160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50" name="Rectangle 3"/>
          <p:cNvSpPr>
            <a:spLocks noChangeArrowheads="1"/>
          </p:cNvSpPr>
          <p:nvPr/>
        </p:nvSpPr>
        <p:spPr bwMode="auto">
          <a:xfrm>
            <a:off x="1295400" y="228600"/>
            <a:ext cx="6842125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GB" altLang="en-US" sz="2800">
                <a:solidFill>
                  <a:srgbClr val="000000"/>
                </a:solidFill>
                <a:latin typeface="Arial" charset="0"/>
              </a:rPr>
              <a:t>• correcting for expected versus observed </a:t>
            </a:r>
          </a:p>
          <a:p>
            <a:r>
              <a:rPr lang="en-GB" altLang="en-US" sz="2800">
                <a:solidFill>
                  <a:srgbClr val="000000"/>
                </a:solidFill>
                <a:latin typeface="Arial" charset="0"/>
              </a:rPr>
              <a:t>sequence divergence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8194F49-F0DD-E916-CBF0-6F999645C4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A653FD-81D3-0F42-8666-28631C9F4478}" type="slidenum">
              <a:rPr lang="en-US" altLang="en-US" smtClean="0"/>
              <a:pPr>
                <a:defRPr/>
              </a:pPr>
              <a:t>15</a:t>
            </a:fld>
            <a:endParaRPr lang="en-US" alt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2"/>
          <p:cNvSpPr>
            <a:spLocks noChangeArrowheads="1"/>
          </p:cNvSpPr>
          <p:nvPr/>
        </p:nvSpPr>
        <p:spPr bwMode="auto">
          <a:xfrm>
            <a:off x="1295400" y="609600"/>
            <a:ext cx="6934200" cy="137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GB" altLang="en-US" sz="2800">
                <a:solidFill>
                  <a:srgbClr val="000000"/>
                </a:solidFill>
                <a:latin typeface="Arial" charset="0"/>
              </a:rPr>
              <a:t>• Jukes-Cantor: d(distance)=-3/4ln(1-4/3p) </a:t>
            </a:r>
          </a:p>
          <a:p>
            <a:r>
              <a:rPr lang="en-GB" altLang="en-US" sz="2800">
                <a:solidFill>
                  <a:srgbClr val="000000"/>
                </a:solidFill>
                <a:latin typeface="Arial" charset="0"/>
              </a:rPr>
              <a:t>where p is the proportion of nucleotide </a:t>
            </a:r>
          </a:p>
          <a:p>
            <a:r>
              <a:rPr lang="en-GB" altLang="en-US" sz="2800">
                <a:solidFill>
                  <a:srgbClr val="000000"/>
                </a:solidFill>
                <a:latin typeface="Arial" charset="0"/>
              </a:rPr>
              <a:t>differences</a:t>
            </a:r>
            <a:endParaRPr lang="en-GB" altLang="en-US" sz="2000">
              <a:solidFill>
                <a:srgbClr val="00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0CD7F9-A0DC-F643-ACB6-CC972A265E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282" y="2362200"/>
            <a:ext cx="7805435" cy="31550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7519D2-8E4A-55D4-B33D-EDB0BB803F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A653FD-81D3-0F42-8666-28631C9F4478}" type="slidenum">
              <a:rPr lang="en-US" altLang="en-US" smtClean="0"/>
              <a:pPr>
                <a:defRPr/>
              </a:pPr>
              <a:t>16</a:t>
            </a:fld>
            <a:endParaRPr lang="en-US" alt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2"/>
          <p:cNvSpPr>
            <a:spLocks noChangeArrowheads="1"/>
          </p:cNvSpPr>
          <p:nvPr/>
        </p:nvSpPr>
        <p:spPr bwMode="auto">
          <a:xfrm>
            <a:off x="2438400" y="838200"/>
            <a:ext cx="42481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GB" altLang="en-US" sz="3600">
                <a:solidFill>
                  <a:srgbClr val="FF3300"/>
                </a:solidFill>
                <a:latin typeface="Arial" charset="0"/>
              </a:rPr>
              <a:t>The molecular clock</a:t>
            </a:r>
          </a:p>
        </p:txBody>
      </p:sp>
      <p:sp>
        <p:nvSpPr>
          <p:cNvPr id="31746" name="Rectangle 3"/>
          <p:cNvSpPr>
            <a:spLocks noChangeArrowheads="1"/>
          </p:cNvSpPr>
          <p:nvPr/>
        </p:nvSpPr>
        <p:spPr bwMode="auto">
          <a:xfrm>
            <a:off x="1371600" y="1600200"/>
            <a:ext cx="6726238" cy="137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GB" altLang="en-US" sz="2800" dirty="0">
                <a:solidFill>
                  <a:srgbClr val="000000"/>
                </a:solidFill>
                <a:latin typeface="Arial" charset="0"/>
              </a:rPr>
              <a:t>• some protein coding genes behave in a </a:t>
            </a:r>
          </a:p>
          <a:p>
            <a:r>
              <a:rPr lang="en-GB" altLang="en-US" sz="2800" dirty="0">
                <a:solidFill>
                  <a:srgbClr val="000000"/>
                </a:solidFill>
                <a:latin typeface="Arial" charset="0"/>
              </a:rPr>
              <a:t>clock-like manner (</a:t>
            </a:r>
            <a:r>
              <a:rPr lang="en-GB" altLang="en-US" sz="2800" dirty="0" err="1">
                <a:solidFill>
                  <a:srgbClr val="000000"/>
                </a:solidFill>
                <a:latin typeface="Arial" charset="0"/>
              </a:rPr>
              <a:t>ie</a:t>
            </a:r>
            <a:r>
              <a:rPr lang="en-GB" altLang="en-US" sz="2800" dirty="0">
                <a:solidFill>
                  <a:srgbClr val="000000"/>
                </a:solidFill>
                <a:latin typeface="Arial" charset="0"/>
              </a:rPr>
              <a:t> the rate if evolution </a:t>
            </a:r>
          </a:p>
          <a:p>
            <a:r>
              <a:rPr lang="en-GB" altLang="en-US" sz="2800" dirty="0">
                <a:solidFill>
                  <a:srgbClr val="000000"/>
                </a:solidFill>
                <a:latin typeface="Arial" charset="0"/>
              </a:rPr>
              <a:t>is the same in many different species)</a:t>
            </a:r>
            <a:endParaRPr lang="en-GB" altLang="en-US" sz="2000" dirty="0">
              <a:solidFill>
                <a:srgbClr val="00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5292E4-48D2-7841-84DD-A0C8CF11AF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0000">
            <a:off x="755575" y="3429000"/>
            <a:ext cx="7647709" cy="259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D72969D-191F-3987-3060-74A8B9F50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A653FD-81D3-0F42-8666-28631C9F4478}" type="slidenum">
              <a:rPr lang="en-US" altLang="en-US" smtClean="0"/>
              <a:pPr>
                <a:defRPr/>
              </a:pPr>
              <a:t>17</a:t>
            </a:fld>
            <a:endParaRPr lang="en-US" alt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scatter chart, bubble chart&#10;&#10;Description automatically generated">
            <a:extLst>
              <a:ext uri="{FF2B5EF4-FFF2-40B4-BE49-F238E27FC236}">
                <a16:creationId xmlns:a16="http://schemas.microsoft.com/office/drawing/2014/main" id="{9B5CE54F-ACE4-C3F3-9D6F-B5B0F6D9C8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692696"/>
            <a:ext cx="3330370" cy="2960329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63C3621-C5CA-00A2-29DB-AF087EC670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A653FD-81D3-0F42-8666-28631C9F4478}" type="slidenum">
              <a:rPr lang="en-US" altLang="en-US" smtClean="0"/>
              <a:pPr>
                <a:defRPr/>
              </a:pPr>
              <a:t>18</a:t>
            </a:fld>
            <a:endParaRPr lang="en-US" altLang="en-US"/>
          </a:p>
        </p:txBody>
      </p:sp>
      <p:pic>
        <p:nvPicPr>
          <p:cNvPr id="4" name="Picture 3" descr="A graph with red dots&#10;&#10;Description automatically generated">
            <a:extLst>
              <a:ext uri="{FF2B5EF4-FFF2-40B4-BE49-F238E27FC236}">
                <a16:creationId xmlns:a16="http://schemas.microsoft.com/office/drawing/2014/main" id="{DCA52B78-D2BD-860B-081D-9C0B84613B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83" y="509159"/>
            <a:ext cx="3962234" cy="332740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4F0B11B-6E25-45ED-56CE-D08CEC1409A4}"/>
              </a:ext>
            </a:extLst>
          </p:cNvPr>
          <p:cNvSpPr txBox="1"/>
          <p:nvPr/>
        </p:nvSpPr>
        <p:spPr>
          <a:xfrm>
            <a:off x="827584" y="4257650"/>
            <a:ext cx="396223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altLang="en-US" sz="2400" dirty="0">
                <a:solidFill>
                  <a:srgbClr val="000000"/>
                </a:solidFill>
                <a:latin typeface="Arial" charset="0"/>
              </a:rPr>
              <a:t>• divergence is constant through time-this is a human globin v different species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A7333B-3A4C-12C4-31AD-76F13FB3448C}"/>
              </a:ext>
            </a:extLst>
          </p:cNvPr>
          <p:cNvSpPr txBox="1"/>
          <p:nvPr/>
        </p:nvSpPr>
        <p:spPr>
          <a:xfrm>
            <a:off x="4789818" y="4252582"/>
            <a:ext cx="388620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altLang="en-US" sz="2400" dirty="0">
                <a:solidFill>
                  <a:srgbClr val="000000"/>
                </a:solidFill>
                <a:latin typeface="Arial" charset="0"/>
              </a:rPr>
              <a:t>• thus, the rate of amino acid divergence in all species is constant and has been since  divergence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4901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8A91C608-C8EB-FC0D-807A-5E51E16F38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692696"/>
            <a:ext cx="4305300" cy="2349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A4FAE1-2681-64B1-98ED-9DEC8B9F4316}"/>
              </a:ext>
            </a:extLst>
          </p:cNvPr>
          <p:cNvSpPr txBox="1"/>
          <p:nvPr/>
        </p:nvSpPr>
        <p:spPr>
          <a:xfrm>
            <a:off x="539552" y="3429000"/>
            <a:ext cx="4801702" cy="20005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altLang="en-US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• can be investigated using a relative rate test </a:t>
            </a:r>
          </a:p>
          <a:p>
            <a:r>
              <a:rPr lang="en-GB" altLang="en-US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• a clock-like protein coding gene can be used to infer divergence dates across a whole phylogeny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4E408D7-B30C-88E5-ED1C-BA99C6F1DC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A653FD-81D3-0F42-8666-28631C9F4478}" type="slidenum">
              <a:rPr lang="en-US" altLang="en-US" smtClean="0"/>
              <a:pPr>
                <a:defRPr/>
              </a:pPr>
              <a:t>19</a:t>
            </a:fld>
            <a:endParaRPr lang="en-US" altLang="en-US"/>
          </a:p>
        </p:txBody>
      </p:sp>
      <p:pic>
        <p:nvPicPr>
          <p:cNvPr id="6" name="Picture 5" descr="A diagram of a triangle with a blue dot&#10;&#10;Description automatically generated">
            <a:extLst>
              <a:ext uri="{FF2B5EF4-FFF2-40B4-BE49-F238E27FC236}">
                <a16:creationId xmlns:a16="http://schemas.microsoft.com/office/drawing/2014/main" id="{6352052B-30CF-F2E1-B049-5B632889CF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0152" y="638900"/>
            <a:ext cx="2281506" cy="22973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230E1F2-517F-AF00-BE8E-CBC63027D88D}"/>
              </a:ext>
            </a:extLst>
          </p:cNvPr>
          <p:cNvSpPr txBox="1"/>
          <p:nvPr/>
        </p:nvSpPr>
        <p:spPr>
          <a:xfrm>
            <a:off x="539552" y="5308520"/>
            <a:ext cx="4572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altLang="en-US" sz="2000" dirty="0">
                <a:solidFill>
                  <a:srgbClr val="000000"/>
                </a:solidFill>
                <a:latin typeface="Arial" charset="0"/>
              </a:rPr>
              <a:t>• i.e.  phylogenies can be calibrated-know one divergence date and you can estimate them all</a:t>
            </a:r>
            <a:endParaRPr lang="en-US" sz="2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12C188A-A877-127A-3F48-4AF8925055B2}"/>
              </a:ext>
            </a:extLst>
          </p:cNvPr>
          <p:cNvSpPr txBox="1"/>
          <p:nvPr/>
        </p:nvSpPr>
        <p:spPr>
          <a:xfrm>
            <a:off x="4991935" y="3025646"/>
            <a:ext cx="39604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altLang="en-US" sz="1800" dirty="0">
                <a:solidFill>
                  <a:srgbClr val="000000"/>
                </a:solidFill>
                <a:latin typeface="Arial" charset="0"/>
              </a:rPr>
              <a:t>• =molecular clock when A-O=B-O </a:t>
            </a:r>
            <a:endParaRPr lang="en-US" sz="1800" dirty="0"/>
          </a:p>
        </p:txBody>
      </p:sp>
      <p:pic>
        <p:nvPicPr>
          <p:cNvPr id="11" name="Picture 10" descr="A diagram of a diagram&#10;&#10;Description automatically generated">
            <a:extLst>
              <a:ext uri="{FF2B5EF4-FFF2-40B4-BE49-F238E27FC236}">
                <a16:creationId xmlns:a16="http://schemas.microsoft.com/office/drawing/2014/main" id="{4B7A46BA-3696-EB78-FACF-FBA582DE08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0416" y="3640343"/>
            <a:ext cx="2597968" cy="2486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2779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2"/>
          <p:cNvSpPr>
            <a:spLocks noChangeArrowheads="1"/>
          </p:cNvSpPr>
          <p:nvPr/>
        </p:nvSpPr>
        <p:spPr bwMode="auto">
          <a:xfrm>
            <a:off x="2743200" y="1143000"/>
            <a:ext cx="37401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GB" altLang="en-US" sz="3600" dirty="0">
                <a:solidFill>
                  <a:srgbClr val="FF3300"/>
                </a:solidFill>
                <a:latin typeface="Arial" charset="0"/>
              </a:rPr>
              <a:t>Lecture Overview</a:t>
            </a:r>
          </a:p>
        </p:txBody>
      </p:sp>
      <p:sp>
        <p:nvSpPr>
          <p:cNvPr id="17410" name="Rectangle 3"/>
          <p:cNvSpPr>
            <a:spLocks noChangeArrowheads="1"/>
          </p:cNvSpPr>
          <p:nvPr/>
        </p:nvSpPr>
        <p:spPr bwMode="auto">
          <a:xfrm>
            <a:off x="1143000" y="2057400"/>
            <a:ext cx="5612434" cy="26161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GB" altLang="en-US" sz="2800" dirty="0">
                <a:solidFill>
                  <a:srgbClr val="000000"/>
                </a:solidFill>
                <a:latin typeface="Arial" charset="0"/>
              </a:rPr>
              <a:t>• mutation</a:t>
            </a:r>
          </a:p>
          <a:p>
            <a:r>
              <a:rPr lang="en-GB" altLang="en-US" sz="2800" dirty="0">
                <a:solidFill>
                  <a:srgbClr val="000000"/>
                </a:solidFill>
                <a:latin typeface="Arial" charset="0"/>
              </a:rPr>
              <a:t>• measuring sequence divergence</a:t>
            </a:r>
          </a:p>
          <a:p>
            <a:r>
              <a:rPr lang="en-GB" altLang="en-US" sz="2800" dirty="0">
                <a:solidFill>
                  <a:srgbClr val="000000"/>
                </a:solidFill>
                <a:latin typeface="Arial" charset="0"/>
              </a:rPr>
              <a:t>• the molecular clock</a:t>
            </a:r>
          </a:p>
          <a:p>
            <a:r>
              <a:rPr lang="en-GB" altLang="en-US" sz="2800" dirty="0">
                <a:solidFill>
                  <a:srgbClr val="000000"/>
                </a:solidFill>
                <a:latin typeface="Arial" charset="0"/>
              </a:rPr>
              <a:t>• codon usage</a:t>
            </a:r>
          </a:p>
          <a:p>
            <a:r>
              <a:rPr lang="en-GB" altLang="en-US" sz="2800" dirty="0">
                <a:solidFill>
                  <a:srgbClr val="000000"/>
                </a:solidFill>
                <a:latin typeface="Arial" charset="0"/>
              </a:rPr>
              <a:t>• rate variation among genes</a:t>
            </a:r>
          </a:p>
          <a:p>
            <a:endParaRPr lang="en-GB" altLang="en-US" dirty="0">
              <a:solidFill>
                <a:srgbClr val="000000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D84CB96-AEF6-0E54-DD02-89555DF1DA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A653FD-81D3-0F42-8666-28631C9F4478}" type="slidenum">
              <a:rPr lang="en-US" altLang="en-US" smtClean="0"/>
              <a:pPr>
                <a:defRPr/>
              </a:pPr>
              <a:t>2</a:t>
            </a:fld>
            <a:endParaRPr lang="en-US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2"/>
          <p:cNvSpPr>
            <a:spLocks noChangeArrowheads="1"/>
          </p:cNvSpPr>
          <p:nvPr/>
        </p:nvSpPr>
        <p:spPr bwMode="auto">
          <a:xfrm>
            <a:off x="1447800" y="381000"/>
            <a:ext cx="662305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GB" altLang="en-US" sz="2800">
                <a:solidFill>
                  <a:srgbClr val="000000"/>
                </a:solidFill>
                <a:latin typeface="Arial" charset="0"/>
              </a:rPr>
              <a:t>• the rate is runs on absolute time and is </a:t>
            </a:r>
          </a:p>
          <a:p>
            <a:r>
              <a:rPr lang="en-GB" altLang="en-US" sz="2800">
                <a:solidFill>
                  <a:srgbClr val="000000"/>
                </a:solidFill>
                <a:latin typeface="Arial" charset="0"/>
              </a:rPr>
              <a:t>independent of generation time</a:t>
            </a:r>
            <a:endParaRPr lang="en-GB" altLang="en-US" sz="2000">
              <a:solidFill>
                <a:srgbClr val="000000"/>
              </a:solidFill>
            </a:endParaRPr>
          </a:p>
        </p:txBody>
      </p:sp>
      <p:pic>
        <p:nvPicPr>
          <p:cNvPr id="3379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1524000"/>
            <a:ext cx="4030663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BD5CACE-410A-F8AB-EA97-FEDAA37C3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A653FD-81D3-0F42-8666-28631C9F4478}" type="slidenum">
              <a:rPr lang="en-US" altLang="en-US" smtClean="0"/>
              <a:pPr>
                <a:defRPr/>
              </a:pPr>
              <a:t>20</a:t>
            </a:fld>
            <a:endParaRPr lang="en-US" alt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3"/>
          <p:cNvSpPr>
            <a:spLocks noChangeArrowheads="1"/>
          </p:cNvSpPr>
          <p:nvPr/>
        </p:nvSpPr>
        <p:spPr bwMode="auto">
          <a:xfrm>
            <a:off x="1066800" y="838200"/>
            <a:ext cx="7766870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GB" altLang="en-US" sz="2800" dirty="0">
                <a:solidFill>
                  <a:srgbClr val="000000"/>
                </a:solidFill>
                <a:latin typeface="Arial" charset="0"/>
              </a:rPr>
              <a:t>• silent substitutions do show a generation time </a:t>
            </a:r>
          </a:p>
          <a:p>
            <a:r>
              <a:rPr lang="en-GB" altLang="en-US" sz="2800" dirty="0">
                <a:solidFill>
                  <a:srgbClr val="000000"/>
                </a:solidFill>
                <a:latin typeface="Arial" charset="0"/>
              </a:rPr>
              <a:t>effect</a:t>
            </a:r>
            <a:endParaRPr lang="en-GB" altLang="en-US" sz="2000" dirty="0">
              <a:solidFill>
                <a:srgbClr val="000000"/>
              </a:solidFill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5E2C8AFF-20EC-7744-9D95-0C8C0BF1D3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404" y="2338091"/>
            <a:ext cx="7851173" cy="2735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A88F990-6298-4985-B520-EEB8225E029A}"/>
              </a:ext>
            </a:extLst>
          </p:cNvPr>
          <p:cNvSpPr txBox="1"/>
          <p:nvPr/>
        </p:nvSpPr>
        <p:spPr>
          <a:xfrm>
            <a:off x="899592" y="5558135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altLang="en-US" sz="2400" dirty="0">
                <a:solidFill>
                  <a:srgbClr val="000000"/>
                </a:solidFill>
                <a:latin typeface="Arial" charset="0"/>
              </a:rPr>
              <a:t>• note these rates are per year 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3CE7D90-4D14-AA67-7864-3C9DBD4D9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A653FD-81D3-0F42-8666-28631C9F4478}" type="slidenum">
              <a:rPr lang="en-US" altLang="en-US" smtClean="0"/>
              <a:pPr>
                <a:defRPr/>
              </a:pPr>
              <a:t>21</a:t>
            </a:fld>
            <a:endParaRPr lang="en-US" alt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3"/>
          <p:cNvSpPr>
            <a:spLocks noChangeArrowheads="1"/>
          </p:cNvSpPr>
          <p:nvPr/>
        </p:nvSpPr>
        <p:spPr bwMode="auto">
          <a:xfrm>
            <a:off x="3048000" y="381000"/>
            <a:ext cx="29019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GB" altLang="en-US" sz="3600">
                <a:solidFill>
                  <a:srgbClr val="FF3300"/>
                </a:solidFill>
                <a:latin typeface="Arial" charset="0"/>
              </a:rPr>
              <a:t>Codon usage</a:t>
            </a:r>
            <a:endParaRPr lang="en-GB" altLang="en-US">
              <a:solidFill>
                <a:srgbClr val="000000"/>
              </a:solidFill>
            </a:endParaRPr>
          </a:p>
        </p:txBody>
      </p:sp>
      <p:pic>
        <p:nvPicPr>
          <p:cNvPr id="3993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8975" y="1340768"/>
            <a:ext cx="3417330" cy="4370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35685313-FD93-C1B8-1F97-C819FE0B38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544" y="1366037"/>
            <a:ext cx="3505200" cy="29972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8361C33-3879-9D25-D0C6-16DB0991342D}"/>
              </a:ext>
            </a:extLst>
          </p:cNvPr>
          <p:cNvSpPr txBox="1"/>
          <p:nvPr/>
        </p:nvSpPr>
        <p:spPr>
          <a:xfrm>
            <a:off x="396253" y="4676355"/>
            <a:ext cx="4084166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altLang="en-US" sz="2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• </a:t>
            </a:r>
            <a:r>
              <a:rPr lang="en-GB" alt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although silent substitutions are generally neutral some codon choices are preferred=codon bias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C4562E8-E1E7-5EDA-09F8-801C991E9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A653FD-81D3-0F42-8666-28631C9F4478}" type="slidenum">
              <a:rPr lang="en-US" altLang="en-US" smtClean="0"/>
              <a:pPr>
                <a:defRPr/>
              </a:pPr>
              <a:t>22</a:t>
            </a:fld>
            <a:endParaRPr lang="en-US" alt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Rectangle 2"/>
          <p:cNvSpPr>
            <a:spLocks noChangeArrowheads="1"/>
          </p:cNvSpPr>
          <p:nvPr/>
        </p:nvSpPr>
        <p:spPr bwMode="auto">
          <a:xfrm>
            <a:off x="1524000" y="990600"/>
            <a:ext cx="58991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GB" altLang="en-US" sz="3600">
                <a:solidFill>
                  <a:srgbClr val="FF3300"/>
                </a:solidFill>
                <a:latin typeface="Arial" charset="0"/>
              </a:rPr>
              <a:t>Rate variation among genes</a:t>
            </a:r>
            <a:endParaRPr lang="en-GB" altLang="en-US">
              <a:solidFill>
                <a:srgbClr val="000000"/>
              </a:solidFill>
            </a:endParaRPr>
          </a:p>
        </p:txBody>
      </p:sp>
      <p:sp>
        <p:nvSpPr>
          <p:cNvPr id="41986" name="Rectangle 3"/>
          <p:cNvSpPr>
            <a:spLocks noChangeArrowheads="1"/>
          </p:cNvSpPr>
          <p:nvPr/>
        </p:nvSpPr>
        <p:spPr bwMode="auto">
          <a:xfrm>
            <a:off x="1066800" y="1828800"/>
            <a:ext cx="7237413" cy="137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GB" altLang="en-US" sz="2800" dirty="0">
                <a:solidFill>
                  <a:srgbClr val="000000"/>
                </a:solidFill>
                <a:latin typeface="Arial" charset="0"/>
              </a:rPr>
              <a:t>• because of </a:t>
            </a:r>
            <a:r>
              <a:rPr lang="en-GB" altLang="en-US" sz="2800" dirty="0">
                <a:solidFill>
                  <a:srgbClr val="FF0000"/>
                </a:solidFill>
                <a:latin typeface="Arial" charset="0"/>
              </a:rPr>
              <a:t>constraints</a:t>
            </a:r>
            <a:r>
              <a:rPr lang="en-GB" altLang="en-US" sz="2800" dirty="0">
                <a:solidFill>
                  <a:srgbClr val="000000"/>
                </a:solidFill>
                <a:latin typeface="Arial" charset="0"/>
              </a:rPr>
              <a:t> some genes evolve </a:t>
            </a:r>
          </a:p>
          <a:p>
            <a:r>
              <a:rPr lang="en-GB" altLang="en-US" sz="2800" dirty="0">
                <a:solidFill>
                  <a:srgbClr val="000000"/>
                </a:solidFill>
                <a:latin typeface="Arial" charset="0"/>
              </a:rPr>
              <a:t>a lot faster than others</a:t>
            </a:r>
          </a:p>
          <a:p>
            <a:r>
              <a:rPr lang="en-GB" altLang="en-US" sz="2800" dirty="0">
                <a:solidFill>
                  <a:srgbClr val="000000"/>
                </a:solidFill>
                <a:latin typeface="Arial" charset="0"/>
              </a:rPr>
              <a:t>• this can be measured using </a:t>
            </a:r>
            <a:r>
              <a:rPr lang="en-GB" altLang="en-US" sz="2800" dirty="0" err="1">
                <a:solidFill>
                  <a:srgbClr val="000000"/>
                </a:solidFill>
                <a:latin typeface="Arial" charset="0"/>
              </a:rPr>
              <a:t>dN</a:t>
            </a:r>
            <a:r>
              <a:rPr lang="en-GB" altLang="en-US" sz="2800" dirty="0">
                <a:solidFill>
                  <a:srgbClr val="000000"/>
                </a:solidFill>
                <a:latin typeface="Arial" charset="0"/>
              </a:rPr>
              <a:t>/</a:t>
            </a:r>
            <a:r>
              <a:rPr lang="en-GB" altLang="en-US" sz="2800" dirty="0" err="1">
                <a:solidFill>
                  <a:srgbClr val="000000"/>
                </a:solidFill>
                <a:latin typeface="Arial" charset="0"/>
              </a:rPr>
              <a:t>dS</a:t>
            </a:r>
            <a:r>
              <a:rPr lang="en-GB" altLang="en-US" sz="2800" dirty="0">
                <a:solidFill>
                  <a:srgbClr val="000000"/>
                </a:solidFill>
                <a:latin typeface="Arial" charset="0"/>
              </a:rPr>
              <a:t> ratios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7464864-270C-18AB-82FF-E5CC83FC38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A653FD-81D3-0F42-8666-28631C9F4478}" type="slidenum">
              <a:rPr lang="en-US" altLang="en-US" smtClean="0"/>
              <a:pPr>
                <a:defRPr/>
              </a:pPr>
              <a:t>23</a:t>
            </a:fld>
            <a:endParaRPr lang="en-US" alt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Rectangle 2"/>
          <p:cNvSpPr>
            <a:spLocks noChangeArrowheads="1"/>
          </p:cNvSpPr>
          <p:nvPr/>
        </p:nvSpPr>
        <p:spPr bwMode="auto">
          <a:xfrm>
            <a:off x="304800" y="304800"/>
            <a:ext cx="87217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GB" altLang="en-US" sz="2800">
                <a:solidFill>
                  <a:srgbClr val="000000"/>
                </a:solidFill>
                <a:latin typeface="Arial" charset="0"/>
              </a:rPr>
              <a:t>• dN/dS across primate, rodent  and artiodactyl  genes</a:t>
            </a:r>
            <a:endParaRPr lang="en-GB" altLang="en-US">
              <a:solidFill>
                <a:srgbClr val="000000"/>
              </a:solidFill>
            </a:endParaRPr>
          </a:p>
        </p:txBody>
      </p:sp>
      <p:pic>
        <p:nvPicPr>
          <p:cNvPr id="4403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990600"/>
            <a:ext cx="4300538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AB0571D-594F-2B22-A423-228C6B753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A653FD-81D3-0F42-8666-28631C9F4478}" type="slidenum">
              <a:rPr lang="en-US" altLang="en-US" smtClean="0"/>
              <a:pPr>
                <a:defRPr/>
              </a:pPr>
              <a:t>24</a:t>
            </a:fld>
            <a:endParaRPr lang="en-US" alt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2"/>
          <p:cNvSpPr>
            <a:spLocks noChangeArrowheads="1"/>
          </p:cNvSpPr>
          <p:nvPr/>
        </p:nvSpPr>
        <p:spPr bwMode="auto">
          <a:xfrm>
            <a:off x="1676400" y="762000"/>
            <a:ext cx="61309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GB" altLang="en-US" sz="2800">
                <a:solidFill>
                  <a:srgbClr val="000000"/>
                </a:solidFill>
                <a:latin typeface="Arial" charset="0"/>
              </a:rPr>
              <a:t>• neutral versus deleterious mutations</a:t>
            </a:r>
            <a:endParaRPr lang="en-GB" altLang="en-US">
              <a:solidFill>
                <a:srgbClr val="00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07F156-DB92-A746-970C-1EE8DEF6DA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7" y="2086545"/>
            <a:ext cx="7113149" cy="30706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8AD87BA-5A94-5D26-CEC4-CC5E3C0024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A653FD-81D3-0F42-8666-28631C9F4478}" type="slidenum">
              <a:rPr lang="en-US" altLang="en-US" smtClean="0"/>
              <a:pPr>
                <a:defRPr/>
              </a:pPr>
              <a:t>25</a:t>
            </a:fld>
            <a:endParaRPr lang="en-US" alt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6F1747C-A258-343F-5EFF-2D40DF870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A653FD-81D3-0F42-8666-28631C9F4478}" type="slidenum">
              <a:rPr lang="en-US" altLang="en-US" smtClean="0"/>
              <a:pPr>
                <a:defRPr/>
              </a:pPr>
              <a:t>26</a:t>
            </a:fld>
            <a:endParaRPr lang="en-US" altLang="en-US"/>
          </a:p>
        </p:txBody>
      </p:sp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7CBECEC7-264A-C0B4-9EB8-F74FF704F7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472" y="260648"/>
            <a:ext cx="7754896" cy="388843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B59EC68-7DCF-64A7-6DD2-0EFBCC0ABAF9}"/>
              </a:ext>
            </a:extLst>
          </p:cNvPr>
          <p:cNvSpPr txBox="1"/>
          <p:nvPr/>
        </p:nvSpPr>
        <p:spPr>
          <a:xfrm>
            <a:off x="827584" y="4536603"/>
            <a:ext cx="7820843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altLang="en-US" sz="2000" dirty="0">
                <a:solidFill>
                  <a:srgbClr val="000000"/>
                </a:solidFill>
                <a:latin typeface="Arial" charset="0"/>
              </a:rPr>
              <a:t>• Histone H3 sequences. At=plant (</a:t>
            </a:r>
            <a:r>
              <a:rPr lang="en-GB" altLang="en-US" sz="2000" i="1" dirty="0">
                <a:solidFill>
                  <a:srgbClr val="000000"/>
                </a:solidFill>
                <a:latin typeface="Arial" charset="0"/>
              </a:rPr>
              <a:t>Arabidopsis</a:t>
            </a:r>
            <a:r>
              <a:rPr lang="en-GB" altLang="en-US" sz="2000" dirty="0">
                <a:solidFill>
                  <a:srgbClr val="000000"/>
                </a:solidFill>
                <a:latin typeface="Arial" charset="0"/>
              </a:rPr>
              <a:t>), Dm=</a:t>
            </a:r>
            <a:r>
              <a:rPr lang="en-GB" altLang="en-US" sz="2000" i="1" dirty="0">
                <a:solidFill>
                  <a:srgbClr val="000000"/>
                </a:solidFill>
                <a:latin typeface="Arial" charset="0"/>
              </a:rPr>
              <a:t>Drosophila</a:t>
            </a:r>
            <a:r>
              <a:rPr lang="en-GB" altLang="en-US" sz="2000" dirty="0">
                <a:solidFill>
                  <a:srgbClr val="000000"/>
                </a:solidFill>
                <a:latin typeface="Arial" charset="0"/>
              </a:rPr>
              <a:t>, Hm-human. Amino acids are the same, as sequence constraint is very high, </a:t>
            </a:r>
            <a:r>
              <a:rPr lang="en-GB" altLang="en-US" sz="2000" u="sng" dirty="0">
                <a:solidFill>
                  <a:srgbClr val="000000"/>
                </a:solidFill>
                <a:latin typeface="Arial" charset="0"/>
              </a:rPr>
              <a:t>BUT</a:t>
            </a:r>
            <a:r>
              <a:rPr lang="en-GB" altLang="en-US" sz="2000" dirty="0">
                <a:solidFill>
                  <a:srgbClr val="000000"/>
                </a:solidFill>
                <a:latin typeface="Arial" charset="0"/>
              </a:rPr>
              <a:t> nucleotide identity is much lower. Why is this? </a:t>
            </a:r>
            <a:r>
              <a:rPr lang="en-GB" altLang="en-US" sz="2000" dirty="0">
                <a:solidFill>
                  <a:srgbClr val="FF0000"/>
                </a:solidFill>
                <a:latin typeface="Arial" charset="0"/>
              </a:rPr>
              <a:t>Discuss</a:t>
            </a:r>
            <a:endParaRPr 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08868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Rectangle 2"/>
          <p:cNvSpPr>
            <a:spLocks noChangeArrowheads="1"/>
          </p:cNvSpPr>
          <p:nvPr/>
        </p:nvSpPr>
        <p:spPr bwMode="auto">
          <a:xfrm>
            <a:off x="4862266" y="259477"/>
            <a:ext cx="3725416" cy="1815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GB" altLang="en-US" sz="2800" dirty="0">
                <a:solidFill>
                  <a:srgbClr val="000000"/>
                </a:solidFill>
                <a:latin typeface="Arial" charset="0"/>
              </a:rPr>
              <a:t>• constraints also operate in different regions </a:t>
            </a:r>
          </a:p>
          <a:p>
            <a:r>
              <a:rPr lang="en-GB" altLang="en-US" sz="2800" dirty="0">
                <a:solidFill>
                  <a:srgbClr val="000000"/>
                </a:solidFill>
                <a:latin typeface="Arial" charset="0"/>
              </a:rPr>
              <a:t>of a single gene</a:t>
            </a:r>
            <a:endParaRPr lang="en-GB" altLang="en-US" dirty="0">
              <a:solidFill>
                <a:srgbClr val="000000"/>
              </a:solidFill>
            </a:endParaRPr>
          </a:p>
        </p:txBody>
      </p:sp>
      <p:pic>
        <p:nvPicPr>
          <p:cNvPr id="4608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688" y="476672"/>
            <a:ext cx="3849296" cy="37853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 descr="Timeline&#10;&#10;Description automatically generated">
            <a:extLst>
              <a:ext uri="{FF2B5EF4-FFF2-40B4-BE49-F238E27FC236}">
                <a16:creationId xmlns:a16="http://schemas.microsoft.com/office/drawing/2014/main" id="{2B5261AE-CEEA-39E1-6B6C-4237701A17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688" y="4437112"/>
            <a:ext cx="7772400" cy="255762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4223697-1D70-966C-55DD-15D32F73B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A653FD-81D3-0F42-8666-28631C9F4478}" type="slidenum">
              <a:rPr lang="en-US" altLang="en-US" smtClean="0"/>
              <a:pPr>
                <a:defRPr/>
              </a:pPr>
              <a:t>27</a:t>
            </a:fld>
            <a:endParaRPr lang="en-US" alt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0DCACE58-B434-9F8D-4227-EC559FFD8A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0911" y="1369790"/>
            <a:ext cx="6637433" cy="445607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A124CCA-C911-06A5-7787-9E72D48348A1}"/>
              </a:ext>
            </a:extLst>
          </p:cNvPr>
          <p:cNvSpPr txBox="1"/>
          <p:nvPr/>
        </p:nvSpPr>
        <p:spPr>
          <a:xfrm>
            <a:off x="1259632" y="5272216"/>
            <a:ext cx="640871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altLang="en-US" sz="2400" dirty="0">
                <a:solidFill>
                  <a:srgbClr val="000000"/>
                </a:solidFill>
                <a:latin typeface="Arial" charset="0"/>
              </a:rPr>
              <a:t>• S=silent or </a:t>
            </a:r>
            <a:r>
              <a:rPr lang="en-GB" altLang="en-US" sz="2400" u="sng" dirty="0">
                <a:solidFill>
                  <a:srgbClr val="000000"/>
                </a:solidFill>
                <a:latin typeface="Arial" charset="0"/>
              </a:rPr>
              <a:t>s</a:t>
            </a:r>
            <a:r>
              <a:rPr lang="en-GB" altLang="en-US" sz="2400" dirty="0">
                <a:solidFill>
                  <a:srgbClr val="000000"/>
                </a:solidFill>
                <a:latin typeface="Arial" charset="0"/>
              </a:rPr>
              <a:t>ynonymous substitution</a:t>
            </a:r>
          </a:p>
          <a:p>
            <a:r>
              <a:rPr lang="en-GB" altLang="en-US" sz="2400" dirty="0">
                <a:solidFill>
                  <a:srgbClr val="000000"/>
                </a:solidFill>
                <a:latin typeface="Arial" charset="0"/>
              </a:rPr>
              <a:t>• N=missense</a:t>
            </a:r>
            <a:r>
              <a:rPr lang="en-GB" altLang="en-US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GB" altLang="en-US" sz="2400" dirty="0">
                <a:solidFill>
                  <a:srgbClr val="000000"/>
                </a:solidFill>
                <a:latin typeface="Arial" charset="0"/>
              </a:rPr>
              <a:t>or </a:t>
            </a:r>
            <a:r>
              <a:rPr lang="en-GB" altLang="en-US" sz="2400" u="sng" dirty="0">
                <a:solidFill>
                  <a:srgbClr val="000000"/>
                </a:solidFill>
                <a:latin typeface="Arial" charset="0"/>
              </a:rPr>
              <a:t>n</a:t>
            </a:r>
            <a:r>
              <a:rPr lang="en-GB" altLang="en-US" sz="2400" dirty="0">
                <a:solidFill>
                  <a:srgbClr val="000000"/>
                </a:solidFill>
                <a:latin typeface="Arial" charset="0"/>
              </a:rPr>
              <a:t>on-synonymous substitution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428309-1707-0335-60D4-2BA6226E9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A653FD-81D3-0F42-8666-28631C9F4478}" type="slidenum">
              <a:rPr lang="en-US" altLang="en-US" smtClean="0"/>
              <a:pPr>
                <a:defRPr/>
              </a:pPr>
              <a:t>28</a:t>
            </a:fld>
            <a:endParaRPr lang="en-US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244951-CAA9-55EB-09BE-DAF28CF25E57}"/>
              </a:ext>
            </a:extLst>
          </p:cNvPr>
          <p:cNvSpPr txBox="1"/>
          <p:nvPr/>
        </p:nvSpPr>
        <p:spPr>
          <a:xfrm>
            <a:off x="2555776" y="173647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altLang="en-US" sz="3600" dirty="0" err="1">
                <a:solidFill>
                  <a:srgbClr val="FF3300"/>
                </a:solidFill>
                <a:latin typeface="Arial" charset="0"/>
              </a:rPr>
              <a:t>dN</a:t>
            </a:r>
            <a:r>
              <a:rPr lang="en-GB" altLang="en-US" sz="3600" dirty="0">
                <a:solidFill>
                  <a:srgbClr val="FF3300"/>
                </a:solidFill>
                <a:latin typeface="Arial" charset="0"/>
              </a:rPr>
              <a:t>/</a:t>
            </a:r>
            <a:r>
              <a:rPr lang="en-GB" altLang="en-US" sz="3600" dirty="0" err="1">
                <a:solidFill>
                  <a:srgbClr val="FF3300"/>
                </a:solidFill>
                <a:latin typeface="Arial" charset="0"/>
              </a:rPr>
              <a:t>dS</a:t>
            </a:r>
            <a:r>
              <a:rPr lang="en-GB" altLang="en-US" sz="3600" dirty="0">
                <a:solidFill>
                  <a:srgbClr val="FF3300"/>
                </a:solidFill>
                <a:latin typeface="Arial" charset="0"/>
              </a:rPr>
              <a:t> ratios</a:t>
            </a:r>
            <a:endParaRPr lang="en-GB" altLang="en-US" sz="3600" dirty="0">
              <a:solidFill>
                <a:srgbClr val="00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0AE26B6-0A5E-A705-19AB-878F2D77F072}"/>
              </a:ext>
            </a:extLst>
          </p:cNvPr>
          <p:cNvSpPr txBox="1"/>
          <p:nvPr/>
        </p:nvSpPr>
        <p:spPr>
          <a:xfrm>
            <a:off x="1259632" y="705226"/>
            <a:ext cx="640871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altLang="en-US" sz="2400" dirty="0">
                <a:solidFill>
                  <a:srgbClr val="000000"/>
                </a:solidFill>
                <a:latin typeface="Arial" charset="0"/>
              </a:rPr>
              <a:t>• sequence constraints and selection can be measured using </a:t>
            </a:r>
            <a:r>
              <a:rPr lang="en-GB" altLang="en-US" sz="2400" dirty="0" err="1">
                <a:solidFill>
                  <a:srgbClr val="000000"/>
                </a:solidFill>
                <a:latin typeface="Arial" charset="0"/>
              </a:rPr>
              <a:t>dN</a:t>
            </a:r>
            <a:r>
              <a:rPr lang="en-GB" altLang="en-US" sz="2400" dirty="0">
                <a:solidFill>
                  <a:srgbClr val="000000"/>
                </a:solidFill>
                <a:latin typeface="Arial" charset="0"/>
              </a:rPr>
              <a:t>/</a:t>
            </a:r>
            <a:r>
              <a:rPr lang="en-GB" altLang="en-US" sz="2400" dirty="0" err="1">
                <a:solidFill>
                  <a:srgbClr val="000000"/>
                </a:solidFill>
                <a:latin typeface="Arial" charset="0"/>
              </a:rPr>
              <a:t>dS</a:t>
            </a:r>
            <a:r>
              <a:rPr lang="en-GB" altLang="en-US" sz="2400" dirty="0">
                <a:solidFill>
                  <a:srgbClr val="000000"/>
                </a:solidFill>
                <a:latin typeface="Arial" charset="0"/>
              </a:rPr>
              <a:t> ratios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89770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Rectangle 2"/>
          <p:cNvSpPr>
            <a:spLocks noChangeArrowheads="1"/>
          </p:cNvSpPr>
          <p:nvPr/>
        </p:nvSpPr>
        <p:spPr bwMode="auto">
          <a:xfrm>
            <a:off x="304800" y="304800"/>
            <a:ext cx="87217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GB" altLang="en-US" sz="2800" dirty="0">
                <a:solidFill>
                  <a:srgbClr val="000000"/>
                </a:solidFill>
                <a:latin typeface="Arial" charset="0"/>
              </a:rPr>
              <a:t>• </a:t>
            </a:r>
            <a:r>
              <a:rPr lang="en-GB" altLang="en-US" sz="2800" dirty="0" err="1">
                <a:solidFill>
                  <a:srgbClr val="000000"/>
                </a:solidFill>
                <a:latin typeface="Arial" charset="0"/>
              </a:rPr>
              <a:t>dN</a:t>
            </a:r>
            <a:r>
              <a:rPr lang="en-GB" altLang="en-US" sz="2800" dirty="0">
                <a:solidFill>
                  <a:srgbClr val="000000"/>
                </a:solidFill>
                <a:latin typeface="Arial" charset="0"/>
              </a:rPr>
              <a:t>/</a:t>
            </a:r>
            <a:r>
              <a:rPr lang="en-GB" altLang="en-US" sz="2800" dirty="0" err="1">
                <a:solidFill>
                  <a:srgbClr val="000000"/>
                </a:solidFill>
                <a:latin typeface="Arial" charset="0"/>
              </a:rPr>
              <a:t>dS</a:t>
            </a:r>
            <a:r>
              <a:rPr lang="en-GB" altLang="en-US" sz="2800" dirty="0">
                <a:solidFill>
                  <a:srgbClr val="000000"/>
                </a:solidFill>
                <a:latin typeface="Arial" charset="0"/>
              </a:rPr>
              <a:t> across primate, rodent  and artiodactyl  genes</a:t>
            </a:r>
            <a:endParaRPr lang="en-GB" altLang="en-US" dirty="0">
              <a:solidFill>
                <a:srgbClr val="000000"/>
              </a:solidFill>
            </a:endParaRPr>
          </a:p>
        </p:txBody>
      </p:sp>
      <p:pic>
        <p:nvPicPr>
          <p:cNvPr id="4403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980728"/>
            <a:ext cx="3738836" cy="4968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DCF5539-CE0A-C579-EBDC-C457A58B4A84}"/>
              </a:ext>
            </a:extLst>
          </p:cNvPr>
          <p:cNvSpPr txBox="1"/>
          <p:nvPr/>
        </p:nvSpPr>
        <p:spPr>
          <a:xfrm>
            <a:off x="4661139" y="1033609"/>
            <a:ext cx="3507154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altLang="en-US" sz="2400" dirty="0">
                <a:solidFill>
                  <a:srgbClr val="000000"/>
                </a:solidFill>
                <a:latin typeface="Arial" charset="0"/>
              </a:rPr>
              <a:t>• these genes are under negative selection as they have a </a:t>
            </a:r>
            <a:r>
              <a:rPr lang="en-GB" altLang="en-US" sz="2400" dirty="0" err="1">
                <a:solidFill>
                  <a:srgbClr val="000000"/>
                </a:solidFill>
                <a:latin typeface="Arial" charset="0"/>
              </a:rPr>
              <a:t>dN</a:t>
            </a:r>
            <a:r>
              <a:rPr lang="en-GB" altLang="en-US" sz="2400" dirty="0">
                <a:solidFill>
                  <a:srgbClr val="000000"/>
                </a:solidFill>
                <a:latin typeface="Arial" charset="0"/>
              </a:rPr>
              <a:t>/</a:t>
            </a:r>
            <a:r>
              <a:rPr lang="en-GB" altLang="en-US" sz="2400" dirty="0" err="1">
                <a:solidFill>
                  <a:srgbClr val="000000"/>
                </a:solidFill>
                <a:latin typeface="Arial" charset="0"/>
              </a:rPr>
              <a:t>dS</a:t>
            </a:r>
            <a:r>
              <a:rPr lang="en-GB" altLang="en-US" sz="2400" dirty="0">
                <a:solidFill>
                  <a:srgbClr val="000000"/>
                </a:solidFill>
                <a:latin typeface="Arial" charset="0"/>
              </a:rPr>
              <a:t> of less than one </a:t>
            </a:r>
          </a:p>
          <a:p>
            <a:r>
              <a:rPr lang="en-GB" altLang="en-US" sz="2400" dirty="0">
                <a:solidFill>
                  <a:srgbClr val="000000"/>
                </a:solidFill>
                <a:latin typeface="Arial" charset="0"/>
              </a:rPr>
              <a:t>• effectively the encoded proteins towards the bottom of the figure can’t tolerate non-synonymous mutations in any position in their sequence (or very few at least) (thus </a:t>
            </a:r>
            <a:r>
              <a:rPr lang="en-GB" altLang="en-US" sz="2400" dirty="0" err="1">
                <a:solidFill>
                  <a:srgbClr val="000000"/>
                </a:solidFill>
                <a:latin typeface="Arial" charset="0"/>
              </a:rPr>
              <a:t>dN</a:t>
            </a:r>
            <a:r>
              <a:rPr lang="en-GB" altLang="en-US" sz="2400" dirty="0">
                <a:solidFill>
                  <a:srgbClr val="000000"/>
                </a:solidFill>
                <a:latin typeface="Arial" charset="0"/>
              </a:rPr>
              <a:t>/</a:t>
            </a:r>
            <a:r>
              <a:rPr lang="en-GB" altLang="en-US" sz="2400" dirty="0" err="1">
                <a:solidFill>
                  <a:srgbClr val="000000"/>
                </a:solidFill>
                <a:latin typeface="Arial" charset="0"/>
              </a:rPr>
              <a:t>dS</a:t>
            </a:r>
            <a:r>
              <a:rPr lang="en-GB" altLang="en-US" sz="2400" dirty="0">
                <a:solidFill>
                  <a:srgbClr val="000000"/>
                </a:solidFill>
                <a:latin typeface="Arial" charset="0"/>
              </a:rPr>
              <a:t> ratio of 0.1 </a:t>
            </a:r>
            <a:r>
              <a:rPr lang="en-GB" altLang="en-US" dirty="0">
                <a:solidFill>
                  <a:srgbClr val="000000"/>
                </a:solidFill>
                <a:latin typeface="Arial" charset="0"/>
              </a:rPr>
              <a:t>or less)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6FC3735-AB63-AF54-F8D4-A6EE1F437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A653FD-81D3-0F42-8666-28631C9F4478}" type="slidenum">
              <a:rPr lang="en-US" altLang="en-US" smtClean="0"/>
              <a:pPr>
                <a:defRPr/>
              </a:pPr>
              <a:t>29</a:t>
            </a:fld>
            <a:endParaRPr lang="en-US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570687B-C984-CD02-6F31-EF513F76F265}"/>
              </a:ext>
            </a:extLst>
          </p:cNvPr>
          <p:cNvSpPr txBox="1"/>
          <p:nvPr/>
        </p:nvSpPr>
        <p:spPr>
          <a:xfrm>
            <a:off x="3131840" y="130397"/>
            <a:ext cx="259228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altLang="en-US" sz="3600" dirty="0">
                <a:solidFill>
                  <a:srgbClr val="FF3300"/>
                </a:solidFill>
                <a:latin typeface="Arial" charset="0"/>
              </a:rPr>
              <a:t>Mutation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1D23E1-6F35-90C9-B1B5-AFF9D8328F19}"/>
              </a:ext>
            </a:extLst>
          </p:cNvPr>
          <p:cNvSpPr txBox="1"/>
          <p:nvPr/>
        </p:nvSpPr>
        <p:spPr>
          <a:xfrm>
            <a:off x="611560" y="771104"/>
            <a:ext cx="763284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altLang="en-US" sz="2400" dirty="0">
                <a:solidFill>
                  <a:srgbClr val="000000"/>
                </a:solidFill>
                <a:latin typeface="Arial" charset="0"/>
              </a:rPr>
              <a:t>• mutations in DNA sequences can be spontaneous via incorrect copying by polymerases</a:t>
            </a:r>
          </a:p>
        </p:txBody>
      </p:sp>
      <p:pic>
        <p:nvPicPr>
          <p:cNvPr id="11" name="Picture 10" descr="Table&#10;&#10;Description automatically generated">
            <a:extLst>
              <a:ext uri="{FF2B5EF4-FFF2-40B4-BE49-F238E27FC236}">
                <a16:creationId xmlns:a16="http://schemas.microsoft.com/office/drawing/2014/main" id="{25B41F84-FFDF-D487-B838-1CC0CBF10B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8268" y="1684647"/>
            <a:ext cx="4617460" cy="429097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49353EF-DE0D-0CDF-8224-1D101E57AC30}"/>
              </a:ext>
            </a:extLst>
          </p:cNvPr>
          <p:cNvSpPr txBox="1"/>
          <p:nvPr/>
        </p:nvSpPr>
        <p:spPr>
          <a:xfrm>
            <a:off x="683568" y="6140711"/>
            <a:ext cx="65566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altLang="en-US" sz="2400" dirty="0">
                <a:solidFill>
                  <a:srgbClr val="000000"/>
                </a:solidFill>
                <a:latin typeface="Arial" charset="0"/>
              </a:rPr>
              <a:t>• what do you notice about the above table….?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8198C09-9576-ECA7-FBED-F25AFC144F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A653FD-81D3-0F42-8666-28631C9F4478}" type="slidenum">
              <a:rPr lang="en-US" altLang="en-US" smtClean="0"/>
              <a:pPr>
                <a:defRPr/>
              </a:pPr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7519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imeline&#10;&#10;Description automatically generated">
            <a:extLst>
              <a:ext uri="{FF2B5EF4-FFF2-40B4-BE49-F238E27FC236}">
                <a16:creationId xmlns:a16="http://schemas.microsoft.com/office/drawing/2014/main" id="{B44F436F-D642-C842-38E7-7C7E600B1B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3573016"/>
            <a:ext cx="6946900" cy="2463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9CEF9AF-072F-E819-5955-0E391820AD6D}"/>
              </a:ext>
            </a:extLst>
          </p:cNvPr>
          <p:cNvSpPr txBox="1"/>
          <p:nvPr/>
        </p:nvSpPr>
        <p:spPr>
          <a:xfrm>
            <a:off x="1043608" y="332656"/>
            <a:ext cx="6946900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altLang="en-US" sz="2400" dirty="0">
                <a:solidFill>
                  <a:srgbClr val="000000"/>
                </a:solidFill>
                <a:latin typeface="Arial" charset="0"/>
              </a:rPr>
              <a:t>• pseudogenes look superficially like ‘real’ genes (their sequences can be aligned with ‘real’ genes)</a:t>
            </a:r>
          </a:p>
          <a:p>
            <a:endParaRPr lang="en-GB" altLang="en-US" sz="2400" dirty="0">
              <a:solidFill>
                <a:srgbClr val="000000"/>
              </a:solidFill>
              <a:latin typeface="Arial" charset="0"/>
            </a:endParaRPr>
          </a:p>
          <a:p>
            <a:r>
              <a:rPr lang="en-GB" altLang="en-US" sz="2400" dirty="0">
                <a:solidFill>
                  <a:srgbClr val="000000"/>
                </a:solidFill>
                <a:latin typeface="Arial" charset="0"/>
              </a:rPr>
              <a:t>• however, they have a </a:t>
            </a:r>
            <a:r>
              <a:rPr lang="en-GB" altLang="en-US" sz="2400" dirty="0" err="1">
                <a:solidFill>
                  <a:srgbClr val="000000"/>
                </a:solidFill>
                <a:latin typeface="Arial" charset="0"/>
              </a:rPr>
              <a:t>dN</a:t>
            </a:r>
            <a:r>
              <a:rPr lang="en-GB" altLang="en-US" dirty="0">
                <a:solidFill>
                  <a:srgbClr val="000000"/>
                </a:solidFill>
                <a:latin typeface="Arial" charset="0"/>
              </a:rPr>
              <a:t>/</a:t>
            </a:r>
            <a:r>
              <a:rPr lang="en-GB" altLang="en-US" dirty="0" err="1">
                <a:solidFill>
                  <a:srgbClr val="000000"/>
                </a:solidFill>
                <a:latin typeface="Arial" charset="0"/>
              </a:rPr>
              <a:t>dS</a:t>
            </a:r>
            <a:r>
              <a:rPr lang="en-GB" altLang="en-US" dirty="0">
                <a:solidFill>
                  <a:srgbClr val="000000"/>
                </a:solidFill>
                <a:latin typeface="Arial" charset="0"/>
              </a:rPr>
              <a:t> of 1 as they are not under selection=all mutations equally tolerated (the reasons for this are given in my ‘origin of new genes’ lectures)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0F65C19-3A3E-11B5-2557-0A4B6DEC6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A653FD-81D3-0F42-8666-28631C9F4478}" type="slidenum">
              <a:rPr lang="en-US" altLang="en-US" smtClean="0"/>
              <a:pPr>
                <a:defRPr/>
              </a:pPr>
              <a:t>30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05332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1A44207-D951-F15C-9769-650026AEDE1D}"/>
              </a:ext>
            </a:extLst>
          </p:cNvPr>
          <p:cNvSpPr txBox="1"/>
          <p:nvPr/>
        </p:nvSpPr>
        <p:spPr>
          <a:xfrm>
            <a:off x="1187624" y="476672"/>
            <a:ext cx="72008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altLang="en-US" sz="3600" dirty="0">
                <a:solidFill>
                  <a:srgbClr val="FF3300"/>
                </a:solidFill>
                <a:latin typeface="Arial" charset="0"/>
              </a:rPr>
              <a:t>Reminder-DNA polymerases have proofreading activity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8223702A-8C41-83F7-D414-DC282DBD86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5457" y="1677001"/>
            <a:ext cx="5173086" cy="420027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85E4B32-99E6-695D-050E-A13B1C085D68}"/>
              </a:ext>
            </a:extLst>
          </p:cNvPr>
          <p:cNvSpPr txBox="1"/>
          <p:nvPr/>
        </p:nvSpPr>
        <p:spPr>
          <a:xfrm>
            <a:off x="1547664" y="5920570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altLang="en-US" sz="2400" dirty="0">
                <a:solidFill>
                  <a:srgbClr val="000000"/>
                </a:solidFill>
                <a:latin typeface="Arial" charset="0"/>
              </a:rPr>
              <a:t>• repairing a </a:t>
            </a:r>
            <a:r>
              <a:rPr lang="en-GB" altLang="en-US" sz="2400" dirty="0">
                <a:solidFill>
                  <a:srgbClr val="FF0000"/>
                </a:solidFill>
                <a:latin typeface="Arial" charset="0"/>
              </a:rPr>
              <a:t>point</a:t>
            </a:r>
            <a:r>
              <a:rPr lang="en-GB" altLang="en-US" sz="2400" dirty="0">
                <a:solidFill>
                  <a:srgbClr val="000000"/>
                </a:solidFill>
                <a:latin typeface="Arial" charset="0"/>
              </a:rPr>
              <a:t> mutation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FD5710-B09A-7019-9858-8984EBB84D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A653FD-81D3-0F42-8666-28631C9F4478}" type="slidenum">
              <a:rPr lang="en-US" altLang="en-US" smtClean="0"/>
              <a:pPr>
                <a:defRPr/>
              </a:pPr>
              <a:t>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754135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diagram&#10;&#10;Description automatically generated">
            <a:extLst>
              <a:ext uri="{FF2B5EF4-FFF2-40B4-BE49-F238E27FC236}">
                <a16:creationId xmlns:a16="http://schemas.microsoft.com/office/drawing/2014/main" id="{E45D521B-3B2D-9A22-F8E2-D78CF04922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696" y="332656"/>
            <a:ext cx="5878794" cy="500707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310048B-FF0A-CCAF-F767-A0CC233DE936}"/>
              </a:ext>
            </a:extLst>
          </p:cNvPr>
          <p:cNvSpPr txBox="1"/>
          <p:nvPr/>
        </p:nvSpPr>
        <p:spPr>
          <a:xfrm>
            <a:off x="1403648" y="5661248"/>
            <a:ext cx="547260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altLang="en-US" sz="2400" dirty="0">
                <a:solidFill>
                  <a:srgbClr val="000000"/>
                </a:solidFill>
                <a:latin typeface="Arial" charset="0"/>
              </a:rPr>
              <a:t>• repairing introduced point mutations</a:t>
            </a:r>
          </a:p>
          <a:p>
            <a:r>
              <a:rPr lang="en-GB" altLang="en-US" sz="2400" dirty="0">
                <a:solidFill>
                  <a:srgbClr val="000000"/>
                </a:solidFill>
                <a:latin typeface="Arial" charset="0"/>
              </a:rPr>
              <a:t>• repair machinery can be complex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EBD81A0-494A-429D-24F7-828A04822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A653FD-81D3-0F42-8666-28631C9F4478}" type="slidenum">
              <a:rPr lang="en-US" altLang="en-US" smtClean="0"/>
              <a:pPr>
                <a:defRPr/>
              </a:pPr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0122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6CB5D26-944D-76B1-975B-2A0841DD7CF6}"/>
              </a:ext>
            </a:extLst>
          </p:cNvPr>
          <p:cNvSpPr txBox="1"/>
          <p:nvPr/>
        </p:nvSpPr>
        <p:spPr>
          <a:xfrm>
            <a:off x="611560" y="260648"/>
            <a:ext cx="813690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altLang="en-US" sz="3600" dirty="0">
                <a:solidFill>
                  <a:srgbClr val="FF3300"/>
                </a:solidFill>
                <a:latin typeface="Arial" charset="0"/>
              </a:rPr>
              <a:t>RNA polymerases lack proofreading activity</a:t>
            </a:r>
            <a:endParaRPr lang="en-US" sz="3600" dirty="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1F7A2146-E4CF-E140-8ADB-952698C34B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1479650"/>
            <a:ext cx="6192688" cy="411678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48A2472-ABB8-086D-6462-B51FBC853C70}"/>
              </a:ext>
            </a:extLst>
          </p:cNvPr>
          <p:cNvSpPr txBox="1"/>
          <p:nvPr/>
        </p:nvSpPr>
        <p:spPr>
          <a:xfrm>
            <a:off x="641938" y="5766355"/>
            <a:ext cx="742274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altLang="en-US" sz="2400" dirty="0">
                <a:solidFill>
                  <a:srgbClr val="000000"/>
                </a:solidFill>
                <a:latin typeface="Arial" charset="0"/>
              </a:rPr>
              <a:t>• except coronaviruses-which have the largest genomes of any RNA viruses as a result 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79287FE-92A9-1EE6-EE5A-FA18719BF3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A653FD-81D3-0F42-8666-28631C9F4478}" type="slidenum">
              <a:rPr lang="en-US" altLang="en-US" smtClean="0"/>
              <a:pPr>
                <a:defRPr/>
              </a:pPr>
              <a:t>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79029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186771D7-E561-E1E0-21F6-E5E81D673F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07904" y="1583543"/>
            <a:ext cx="5056045" cy="3690913"/>
          </a:xfrm>
          <a:prstGeom prst="rect">
            <a:avLst/>
          </a:prstGeom>
        </p:spPr>
      </p:pic>
      <p:pic>
        <p:nvPicPr>
          <p:cNvPr id="4" name="Picture 3" descr="Graphical user interface, application, table, Excel&#10;&#10;Description automatically generated">
            <a:extLst>
              <a:ext uri="{FF2B5EF4-FFF2-40B4-BE49-F238E27FC236}">
                <a16:creationId xmlns:a16="http://schemas.microsoft.com/office/drawing/2014/main" id="{67040ABB-0D08-4007-01A5-0BCEDD0364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794567"/>
            <a:ext cx="3403738" cy="32688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6327C64-BAA9-0FB0-FE1E-2288711059B0}"/>
              </a:ext>
            </a:extLst>
          </p:cNvPr>
          <p:cNvSpPr txBox="1"/>
          <p:nvPr/>
        </p:nvSpPr>
        <p:spPr>
          <a:xfrm>
            <a:off x="1475656" y="188640"/>
            <a:ext cx="591670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altLang="en-US" sz="3600" dirty="0">
                <a:solidFill>
                  <a:srgbClr val="FF3300"/>
                </a:solidFill>
                <a:latin typeface="Arial" charset="0"/>
              </a:rPr>
              <a:t>Classification of mutations</a:t>
            </a:r>
            <a:endParaRPr lang="en-US" sz="3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68BB3F-67CF-5FAA-9971-ED8E0736B6DB}"/>
              </a:ext>
            </a:extLst>
          </p:cNvPr>
          <p:cNvSpPr txBox="1"/>
          <p:nvPr/>
        </p:nvSpPr>
        <p:spPr>
          <a:xfrm>
            <a:off x="617585" y="5517232"/>
            <a:ext cx="763284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altLang="en-US" sz="2400" dirty="0">
                <a:solidFill>
                  <a:srgbClr val="000000"/>
                </a:solidFill>
                <a:latin typeface="Arial" charset="0"/>
              </a:rPr>
              <a:t>• a conservative mutation changes one amino acid to another one with similar properties 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01ABFD5-B910-2578-29C3-5D91263E52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A653FD-81D3-0F42-8666-28631C9F4478}" type="slidenum">
              <a:rPr lang="en-US" altLang="en-US" smtClean="0"/>
              <a:pPr>
                <a:defRPr/>
              </a:pPr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118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AEC9BE-1C10-8238-7AF3-087FD4FB3BDE}"/>
              </a:ext>
            </a:extLst>
          </p:cNvPr>
          <p:cNvSpPr txBox="1"/>
          <p:nvPr/>
        </p:nvSpPr>
        <p:spPr>
          <a:xfrm>
            <a:off x="1619672" y="476672"/>
            <a:ext cx="59046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altLang="en-US" sz="3600" dirty="0">
                <a:solidFill>
                  <a:srgbClr val="FF3300"/>
                </a:solidFill>
                <a:latin typeface="Arial" charset="0"/>
              </a:rPr>
              <a:t>Spontaneous mutations</a:t>
            </a:r>
            <a:endParaRPr lang="en-US" sz="3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ED3D22-AAF3-2EAA-BB4D-F421DF0A86D5}"/>
              </a:ext>
            </a:extLst>
          </p:cNvPr>
          <p:cNvSpPr txBox="1"/>
          <p:nvPr/>
        </p:nvSpPr>
        <p:spPr>
          <a:xfrm>
            <a:off x="1259632" y="1133383"/>
            <a:ext cx="5544616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altLang="en-US" sz="2400" dirty="0">
                <a:solidFill>
                  <a:srgbClr val="000000"/>
                </a:solidFill>
                <a:latin typeface="Arial" charset="0"/>
              </a:rPr>
              <a:t>• can be the result of spontaneous</a:t>
            </a:r>
          </a:p>
          <a:p>
            <a:pPr marL="514350" indent="-514350">
              <a:buAutoNum type="romanLcParenBoth"/>
            </a:pPr>
            <a:r>
              <a:rPr lang="en-GB" altLang="en-US" dirty="0">
                <a:solidFill>
                  <a:srgbClr val="FF0000"/>
                </a:solidFill>
                <a:latin typeface="Arial" charset="0"/>
              </a:rPr>
              <a:t>tautomerism</a:t>
            </a:r>
          </a:p>
          <a:p>
            <a:pPr marL="514350" indent="-514350">
              <a:buAutoNum type="romanLcParenBoth"/>
            </a:pPr>
            <a:r>
              <a:rPr lang="en-GB" altLang="en-US" dirty="0">
                <a:solidFill>
                  <a:srgbClr val="000000"/>
                </a:solidFill>
                <a:latin typeface="Arial" charset="0"/>
              </a:rPr>
              <a:t>deamination</a:t>
            </a:r>
          </a:p>
          <a:p>
            <a:pPr marL="514350" indent="-514350">
              <a:buAutoNum type="romanLcParenBoth"/>
            </a:pPr>
            <a:r>
              <a:rPr lang="en-GB" altLang="en-US" dirty="0">
                <a:solidFill>
                  <a:srgbClr val="000000"/>
                </a:solidFill>
                <a:latin typeface="Arial" charset="0"/>
              </a:rPr>
              <a:t>d</a:t>
            </a:r>
            <a:r>
              <a:rPr lang="en-GB" altLang="en-US" sz="2400" dirty="0">
                <a:solidFill>
                  <a:srgbClr val="000000"/>
                </a:solidFill>
                <a:latin typeface="Arial" charset="0"/>
              </a:rPr>
              <a:t>epurination </a:t>
            </a:r>
            <a:endParaRPr lang="en-US" dirty="0"/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C3FCC8D4-D299-C0A3-B8DA-6C90390DEE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3768" y="2703043"/>
            <a:ext cx="3685634" cy="258778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F8FC730-7B0A-0EBD-3DCA-A34F4901712A}"/>
              </a:ext>
            </a:extLst>
          </p:cNvPr>
          <p:cNvSpPr txBox="1"/>
          <p:nvPr/>
        </p:nvSpPr>
        <p:spPr>
          <a:xfrm>
            <a:off x="1115616" y="5445224"/>
            <a:ext cx="75391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altLang="en-US" sz="2400" dirty="0">
                <a:solidFill>
                  <a:srgbClr val="000000"/>
                </a:solidFill>
                <a:latin typeface="Arial" charset="0"/>
              </a:rPr>
              <a:t>• keto/amino normal, enol/</a:t>
            </a:r>
            <a:r>
              <a:rPr lang="en-GB" altLang="en-US" sz="2400" dirty="0" err="1">
                <a:solidFill>
                  <a:srgbClr val="000000"/>
                </a:solidFill>
                <a:latin typeface="Arial" charset="0"/>
              </a:rPr>
              <a:t>imino</a:t>
            </a:r>
            <a:r>
              <a:rPr lang="en-GB" altLang="en-US" sz="2400" dirty="0">
                <a:solidFill>
                  <a:srgbClr val="000000"/>
                </a:solidFill>
                <a:latin typeface="Arial" charset="0"/>
              </a:rPr>
              <a:t> are rare forms that can lead to mispairing during replication or in already replicated DNA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C7EABB9-F3D2-248B-645F-53D5BBF04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A653FD-81D3-0F42-8666-28631C9F4478}" type="slidenum">
              <a:rPr lang="en-US" altLang="en-US" smtClean="0"/>
              <a:pPr>
                <a:defRPr/>
              </a:pPr>
              <a:t>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272221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0">
            <a:extLst>
              <a:ext uri="{FF2B5EF4-FFF2-40B4-BE49-F238E27FC236}">
                <a16:creationId xmlns:a16="http://schemas.microsoft.com/office/drawing/2014/main" id="{E69E3063-3B9E-38EF-177B-A3E9C73DE18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07" b="46230"/>
          <a:stretch/>
        </p:blipFill>
        <p:spPr bwMode="auto">
          <a:xfrm>
            <a:off x="1835696" y="1277033"/>
            <a:ext cx="4174146" cy="2122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3B07F0D-38AC-9A33-C3D1-E8136A9AAA7B}"/>
              </a:ext>
            </a:extLst>
          </p:cNvPr>
          <p:cNvSpPr txBox="1"/>
          <p:nvPr/>
        </p:nvSpPr>
        <p:spPr>
          <a:xfrm>
            <a:off x="1043608" y="188640"/>
            <a:ext cx="727280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altLang="en-US" sz="2400" dirty="0">
                <a:solidFill>
                  <a:srgbClr val="000000"/>
                </a:solidFill>
                <a:latin typeface="Arial" charset="0"/>
              </a:rPr>
              <a:t>• spontaneous </a:t>
            </a:r>
            <a:r>
              <a:rPr lang="en-GB" altLang="en-US" sz="2400" dirty="0">
                <a:solidFill>
                  <a:srgbClr val="FF0000"/>
                </a:solidFill>
                <a:latin typeface="Arial" charset="0"/>
              </a:rPr>
              <a:t>deamination</a:t>
            </a:r>
            <a:r>
              <a:rPr lang="en-GB" altLang="en-US" sz="2400" dirty="0">
                <a:solidFill>
                  <a:srgbClr val="000000"/>
                </a:solidFill>
                <a:latin typeface="Arial" charset="0"/>
              </a:rPr>
              <a:t> of cytosine can lead to mutation of C:G to A:T after repair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999088-5E8C-D7BC-47A6-4DED16921289}"/>
              </a:ext>
            </a:extLst>
          </p:cNvPr>
          <p:cNvSpPr txBox="1"/>
          <p:nvPr/>
        </p:nvSpPr>
        <p:spPr>
          <a:xfrm>
            <a:off x="1187624" y="3429000"/>
            <a:ext cx="638011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altLang="en-US" sz="2400" dirty="0">
                <a:solidFill>
                  <a:srgbClr val="000000"/>
                </a:solidFill>
                <a:latin typeface="Arial" charset="0"/>
              </a:rPr>
              <a:t>• occurs more frequently at methylated DNA leading to CG mutation hotspots in DNA such as bacteria and humans </a:t>
            </a:r>
            <a:endParaRPr lang="en-US" dirty="0"/>
          </a:p>
        </p:txBody>
      </p:sp>
      <p:pic>
        <p:nvPicPr>
          <p:cNvPr id="9" name="Picture 10">
            <a:extLst>
              <a:ext uri="{FF2B5EF4-FFF2-40B4-BE49-F238E27FC236}">
                <a16:creationId xmlns:a16="http://schemas.microsoft.com/office/drawing/2014/main" id="{6DA0ED4F-000A-2577-C77D-DDB6A4173D5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07" t="47222"/>
          <a:stretch/>
        </p:blipFill>
        <p:spPr bwMode="auto">
          <a:xfrm>
            <a:off x="2102077" y="4629329"/>
            <a:ext cx="3925567" cy="19592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081B3E3-CCDA-EB99-7344-CDC23F7A3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A653FD-81D3-0F42-8666-28631C9F4478}" type="slidenum">
              <a:rPr lang="en-US" altLang="en-US" smtClean="0"/>
              <a:pPr>
                <a:defRPr/>
              </a:pPr>
              <a:t>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59865500"/>
      </p:ext>
    </p:extLst>
  </p:cSld>
  <p:clrMapOvr>
    <a:masterClrMapping/>
  </p:clrMapOvr>
</p:sld>
</file>

<file path=ppt/theme/theme1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Blank Presentation">
      <a:majorFont>
        <a:latin typeface="Times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Ben:Applications (Mac OS 9):Microsoft Office 98:Templates:Blank Presentation</Template>
  <TotalTime>473</TotalTime>
  <Words>1344</Words>
  <Application>Microsoft Macintosh PowerPoint</Application>
  <PresentationFormat>On-screen Show (4:3)</PresentationFormat>
  <Paragraphs>171</Paragraphs>
  <Slides>30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4" baseType="lpstr">
      <vt:lpstr>Arial</vt:lpstr>
      <vt:lpstr>Georgia</vt:lpstr>
      <vt:lpstr>Times</vt:lpstr>
      <vt:lpstr>Blank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Imperial College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 Slide Title</dc:title>
  <dc:creator>Mike Tristem</dc:creator>
  <cp:lastModifiedBy>Tristem, Michael</cp:lastModifiedBy>
  <cp:revision>62</cp:revision>
  <cp:lastPrinted>2003-02-06T20:33:05Z</cp:lastPrinted>
  <dcterms:created xsi:type="dcterms:W3CDTF">2010-05-20T16:06:40Z</dcterms:created>
  <dcterms:modified xsi:type="dcterms:W3CDTF">2024-11-26T16:46:04Z</dcterms:modified>
</cp:coreProperties>
</file>